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49" r:id="rId2"/>
    <p:sldMasterId id="2147483651" r:id="rId3"/>
    <p:sldMasterId id="2147483650" r:id="rId4"/>
  </p:sldMasterIdLst>
  <p:notesMasterIdLst>
    <p:notesMasterId r:id="rId15"/>
  </p:notesMasterIdLst>
  <p:handoutMasterIdLst>
    <p:handoutMasterId r:id="rId16"/>
  </p:handoutMasterIdLst>
  <p:sldIdLst>
    <p:sldId id="256" r:id="rId5"/>
    <p:sldId id="420" r:id="rId6"/>
    <p:sldId id="416" r:id="rId7"/>
    <p:sldId id="415" r:id="rId8"/>
    <p:sldId id="408" r:id="rId9"/>
    <p:sldId id="418" r:id="rId10"/>
    <p:sldId id="411" r:id="rId11"/>
    <p:sldId id="412" r:id="rId12"/>
    <p:sldId id="410" r:id="rId13"/>
    <p:sldId id="413" r:id="rId14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757"/>
    <a:srgbClr val="F6621A"/>
    <a:srgbClr val="FFCC00"/>
    <a:srgbClr val="FF9933"/>
    <a:srgbClr val="CC3300"/>
    <a:srgbClr val="B81E16"/>
    <a:srgbClr val="FBF237"/>
    <a:srgbClr val="F4EE0C"/>
    <a:srgbClr val="FBEB21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3756" autoAdjust="0"/>
    <p:restoredTop sz="55706" autoAdjust="0"/>
  </p:normalViewPr>
  <p:slideViewPr>
    <p:cSldViewPr>
      <p:cViewPr varScale="1">
        <p:scale>
          <a:sx n="92" d="100"/>
          <a:sy n="92" d="100"/>
        </p:scale>
        <p:origin x="-2094" y="-102"/>
      </p:cViewPr>
      <p:guideLst>
        <p:guide orient="horz" pos="2160"/>
        <p:guide pos="510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486" y="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ata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5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600" dirty="0" smtClean="0">
              <a:solidFill>
                <a:schemeClr val="bg1"/>
              </a:solidFill>
            </a:rPr>
            <a:t>лет</a:t>
          </a:r>
          <a:endParaRPr lang="ru-RU" sz="6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8,</a:t>
          </a:r>
          <a:r>
            <a:rPr lang="en-US" sz="1000" b="1" dirty="0" smtClean="0">
              <a:solidFill>
                <a:schemeClr val="bg1"/>
              </a:solidFill>
            </a:rPr>
            <a:t>2</a:t>
          </a:r>
          <a:r>
            <a:rPr lang="ru-RU" sz="1000" b="1" dirty="0" smtClean="0">
              <a:solidFill>
                <a:schemeClr val="bg1"/>
              </a:solidFill>
            </a:rPr>
            <a:t>5</a:t>
          </a:r>
          <a:r>
            <a:rPr lang="en-US" sz="1000" b="1" dirty="0" smtClean="0">
              <a:solidFill>
                <a:schemeClr val="bg1"/>
              </a:solidFill>
            </a:rPr>
            <a:t> </a:t>
          </a:r>
          <a:r>
            <a:rPr lang="ru-RU" sz="1000" b="0" dirty="0" smtClean="0">
              <a:solidFill>
                <a:schemeClr val="bg1"/>
              </a:solidFill>
            </a:rPr>
            <a:t>%</a:t>
          </a:r>
          <a:r>
            <a:rPr lang="ru-RU" sz="900" dirty="0" smtClean="0">
              <a:solidFill>
                <a:schemeClr val="bg1"/>
              </a:solidFill>
            </a:rPr>
            <a:t> </a:t>
          </a:r>
        </a:p>
        <a:p>
          <a:r>
            <a:rPr lang="ru-RU" sz="1000" b="1" dirty="0" smtClean="0">
              <a:solidFill>
                <a:schemeClr val="bg1"/>
              </a:solidFill>
            </a:rPr>
            <a:t>7</a:t>
          </a:r>
          <a:r>
            <a:rPr lang="en-US" sz="1000" b="1" dirty="0" smtClean="0">
              <a:solidFill>
                <a:schemeClr val="bg1"/>
              </a:solidFill>
            </a:rPr>
            <a:t> </a:t>
          </a:r>
          <a:r>
            <a:rPr lang="ru-RU" sz="1000" b="0" dirty="0" smtClean="0">
              <a:solidFill>
                <a:schemeClr val="bg1"/>
              </a:solidFill>
            </a:rPr>
            <a:t>%</a:t>
          </a:r>
          <a:r>
            <a:rPr lang="ru-RU" sz="1400" b="1" dirty="0" smtClean="0">
              <a:solidFill>
                <a:schemeClr val="bg1"/>
              </a:solidFill>
            </a:rPr>
            <a:t>*</a:t>
          </a:r>
          <a:endParaRPr lang="ru-RU" sz="900" dirty="0">
            <a:solidFill>
              <a:schemeClr val="tx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/>
        <a:lstStyle/>
        <a:p>
          <a:r>
            <a:rPr lang="ru-RU" sz="600" b="0" dirty="0" smtClean="0">
              <a:solidFill>
                <a:schemeClr val="bg1"/>
              </a:solidFill>
            </a:rPr>
            <a:t>до</a:t>
          </a:r>
          <a:r>
            <a:rPr lang="ru-RU" sz="900" b="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60 </a:t>
          </a:r>
          <a:r>
            <a:rPr lang="ru-RU" sz="600" b="0" dirty="0" smtClean="0">
              <a:solidFill>
                <a:schemeClr val="bg1"/>
              </a:solidFill>
            </a:rPr>
            <a:t>млн. руб. **</a:t>
          </a:r>
          <a:endParaRPr lang="ru-RU" sz="60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</dgm:pt>
    <dgm:pt modelId="{226A7AFC-F02B-4918-9876-2617F1B58C0E}" type="pres">
      <dgm:prSet presAssocID="{FAF9CA9F-8B76-46A3-BB3D-BDEC24A324D1}" presName="wedge1" presStyleLbl="node1" presStyleIdx="0" presStyleCnt="3" custScaleX="97812" custScaleY="96164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-195" custLinFactNeighborY="-327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/>
      <dgm:spPr/>
    </dgm:pt>
  </dgm:ptLst>
  <dgm:cxnLst>
    <dgm:cxn modelId="{7DE7203D-03AF-416E-80AC-A0FA9267EAB5}" type="presOf" srcId="{15899298-6811-4F39-AA89-97D4B553B8C1}" destId="{33B97B66-8054-4EAA-B4FD-29200C9E7F8D}" srcOrd="1" destOrd="0" presId="urn:microsoft.com/office/officeart/2005/8/layout/cycle8"/>
    <dgm:cxn modelId="{BEED5C21-5DC1-457A-BC9F-EA47D0C6ACA3}" type="presOf" srcId="{A20557E0-5ED9-4B67-9A7E-F59539BAC5F5}" destId="{BAFBE116-E4CC-4AB7-9427-4A9A79515842}" srcOrd="1" destOrd="0" presId="urn:microsoft.com/office/officeart/2005/8/layout/cycle8"/>
    <dgm:cxn modelId="{90E9915D-72E5-4FC5-B6A4-8EBA4DA8F5B1}" type="presOf" srcId="{FAF9CA9F-8B76-46A3-BB3D-BDEC24A324D1}" destId="{F5A26899-BB90-4686-BA04-827C3018F565}" srcOrd="0" destOrd="0" presId="urn:microsoft.com/office/officeart/2005/8/layout/cycle8"/>
    <dgm:cxn modelId="{9A0AC4BB-F982-4DED-90AA-3287F8CE4D69}" type="presOf" srcId="{9036F21D-12C9-43AB-86D3-84E0DBC46ECC}" destId="{AEEA5B42-5AC8-4CC8-8F21-750891FF6EFB}" srcOrd="1" destOrd="0" presId="urn:microsoft.com/office/officeart/2005/8/layout/cycle8"/>
    <dgm:cxn modelId="{F8846D1C-8718-48D6-8A0B-F9B49A010A16}" type="presOf" srcId="{15899298-6811-4F39-AA89-97D4B553B8C1}" destId="{226A7AFC-F02B-4918-9876-2617F1B58C0E}" srcOrd="0" destOrd="0" presId="urn:microsoft.com/office/officeart/2005/8/layout/cycle8"/>
    <dgm:cxn modelId="{44AA91B9-AF84-4D16-A473-87C45DCF6063}" type="presOf" srcId="{9036F21D-12C9-43AB-86D3-84E0DBC46ECC}" destId="{0A24C628-8A94-44C5-8BBA-588866CEED30}" srcOrd="0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F7AEA997-9C46-4A94-92E6-5CA306545892}" type="presOf" srcId="{A20557E0-5ED9-4B67-9A7E-F59539BAC5F5}" destId="{46B20533-4041-4CAF-8619-42837A7B5201}" srcOrd="0" destOrd="0" presId="urn:microsoft.com/office/officeart/2005/8/layout/cycle8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4398F43F-5966-48D7-A92E-8680EE6EC2F4}" type="presParOf" srcId="{F5A26899-BB90-4686-BA04-827C3018F565}" destId="{226A7AFC-F02B-4918-9876-2617F1B58C0E}" srcOrd="0" destOrd="0" presId="urn:microsoft.com/office/officeart/2005/8/layout/cycle8"/>
    <dgm:cxn modelId="{50D6A11A-5994-4BDC-B625-1F812286E408}" type="presParOf" srcId="{F5A26899-BB90-4686-BA04-827C3018F565}" destId="{1233A9E9-F539-4303-BA20-7538967567AC}" srcOrd="1" destOrd="0" presId="urn:microsoft.com/office/officeart/2005/8/layout/cycle8"/>
    <dgm:cxn modelId="{E0E3C6A3-5500-4ADE-874A-0BC80A39D3BB}" type="presParOf" srcId="{F5A26899-BB90-4686-BA04-827C3018F565}" destId="{69F47544-92D9-424C-8414-CEFCE82DDCA0}" srcOrd="2" destOrd="0" presId="urn:microsoft.com/office/officeart/2005/8/layout/cycle8"/>
    <dgm:cxn modelId="{9ED63639-9F09-48BF-8F07-B9301CCD2625}" type="presParOf" srcId="{F5A26899-BB90-4686-BA04-827C3018F565}" destId="{33B97B66-8054-4EAA-B4FD-29200C9E7F8D}" srcOrd="3" destOrd="0" presId="urn:microsoft.com/office/officeart/2005/8/layout/cycle8"/>
    <dgm:cxn modelId="{45A6BEB1-D77C-4703-AF75-02BB4D0E035C}" type="presParOf" srcId="{F5A26899-BB90-4686-BA04-827C3018F565}" destId="{0A24C628-8A94-44C5-8BBA-588866CEED30}" srcOrd="4" destOrd="0" presId="urn:microsoft.com/office/officeart/2005/8/layout/cycle8"/>
    <dgm:cxn modelId="{EBAA248E-8D3C-4C8E-9CEE-51F0AA36BFB1}" type="presParOf" srcId="{F5A26899-BB90-4686-BA04-827C3018F565}" destId="{598B30D0-F770-4E74-B93D-1BBDFE479668}" srcOrd="5" destOrd="0" presId="urn:microsoft.com/office/officeart/2005/8/layout/cycle8"/>
    <dgm:cxn modelId="{6F5629DD-39BD-44EB-BD89-51D5F662F98D}" type="presParOf" srcId="{F5A26899-BB90-4686-BA04-827C3018F565}" destId="{BE252B75-9FC3-482C-AB38-C14F00F1A330}" srcOrd="6" destOrd="0" presId="urn:microsoft.com/office/officeart/2005/8/layout/cycle8"/>
    <dgm:cxn modelId="{7D04C83F-1D88-450D-AEB8-8EA3E738CD99}" type="presParOf" srcId="{F5A26899-BB90-4686-BA04-827C3018F565}" destId="{AEEA5B42-5AC8-4CC8-8F21-750891FF6EFB}" srcOrd="7" destOrd="0" presId="urn:microsoft.com/office/officeart/2005/8/layout/cycle8"/>
    <dgm:cxn modelId="{53971883-3F3D-4438-BC09-D425AF830340}" type="presParOf" srcId="{F5A26899-BB90-4686-BA04-827C3018F565}" destId="{46B20533-4041-4CAF-8619-42837A7B5201}" srcOrd="8" destOrd="0" presId="urn:microsoft.com/office/officeart/2005/8/layout/cycle8"/>
    <dgm:cxn modelId="{079102E9-BC85-43F9-B1AB-6CCBEC9C4692}" type="presParOf" srcId="{F5A26899-BB90-4686-BA04-827C3018F565}" destId="{2EAC07E9-3F83-4044-A19D-E9902A762C08}" srcOrd="9" destOrd="0" presId="urn:microsoft.com/office/officeart/2005/8/layout/cycle8"/>
    <dgm:cxn modelId="{DA7C27B0-C1DA-4F3B-A44F-9369717A95B2}" type="presParOf" srcId="{F5A26899-BB90-4686-BA04-827C3018F565}" destId="{0BB27E40-2C33-4FC2-BD67-1A523B223114}" srcOrd="10" destOrd="0" presId="urn:microsoft.com/office/officeart/2005/8/layout/cycle8"/>
    <dgm:cxn modelId="{AEBA7337-7BD7-4E33-9025-3B0B4DF7E112}" type="presParOf" srcId="{F5A26899-BB90-4686-BA04-827C3018F565}" destId="{BAFBE116-E4CC-4AB7-9427-4A9A79515842}" srcOrd="11" destOrd="0" presId="urn:microsoft.com/office/officeart/2005/8/layout/cycle8"/>
    <dgm:cxn modelId="{F8F85141-D8B8-447B-95FD-5148ADAB512D}" type="presParOf" srcId="{F5A26899-BB90-4686-BA04-827C3018F565}" destId="{FE3541EB-E5DD-4E4B-B344-D358BBA22619}" srcOrd="12" destOrd="0" presId="urn:microsoft.com/office/officeart/2005/8/layout/cycle8"/>
    <dgm:cxn modelId="{EE81A0B5-F93A-45D9-BAE0-D8802BE60023}" type="presParOf" srcId="{F5A26899-BB90-4686-BA04-827C3018F565}" destId="{BA826FD6-734D-4462-B7C1-C67726563048}" srcOrd="13" destOrd="0" presId="urn:microsoft.com/office/officeart/2005/8/layout/cycle8"/>
    <dgm:cxn modelId="{29A9955F-D528-4178-9266-724442C12D29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600" dirty="0" smtClean="0">
              <a:solidFill>
                <a:schemeClr val="bg1"/>
              </a:solidFill>
            </a:rPr>
            <a:t>до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en-US" sz="900" b="1" dirty="0" smtClean="0">
              <a:solidFill>
                <a:schemeClr val="bg1"/>
              </a:solidFill>
            </a:rPr>
            <a:t>3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600" dirty="0" smtClean="0">
              <a:solidFill>
                <a:schemeClr val="bg1"/>
              </a:solidFill>
            </a:rPr>
            <a:t>лет</a:t>
          </a:r>
          <a:endParaRPr lang="ru-RU" sz="6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/>
        <a:lstStyle/>
        <a:p>
          <a:pPr marL="0" indent="0"/>
          <a:r>
            <a:rPr lang="ru-RU" sz="500" b="0" dirty="0" smtClean="0">
              <a:solidFill>
                <a:schemeClr val="bg1"/>
              </a:solidFill>
            </a:rPr>
            <a:t>до </a:t>
          </a:r>
          <a:r>
            <a:rPr lang="en-US" sz="500" b="0" dirty="0" smtClean="0">
              <a:solidFill>
                <a:schemeClr val="bg1"/>
              </a:solidFill>
            </a:rPr>
            <a:t>3</a:t>
          </a:r>
        </a:p>
        <a:p>
          <a:pPr marL="0" indent="0"/>
          <a:r>
            <a:rPr lang="ru-RU" sz="500" b="0" dirty="0" err="1" smtClean="0">
              <a:solidFill>
                <a:schemeClr val="bg1"/>
              </a:solidFill>
            </a:rPr>
            <a:t>млн.руб</a:t>
          </a:r>
          <a:r>
            <a:rPr lang="ru-RU" sz="500" b="0" dirty="0" smtClean="0">
              <a:solidFill>
                <a:schemeClr val="bg1"/>
              </a:solidFill>
            </a:rPr>
            <a:t>. по одному договору*         </a:t>
          </a:r>
          <a:r>
            <a:rPr lang="ru-RU" sz="500" b="0" dirty="0" smtClean="0"/>
            <a:t>до </a:t>
          </a:r>
          <a:r>
            <a:rPr lang="ru-RU" sz="600" b="1" dirty="0" smtClean="0">
              <a:solidFill>
                <a:schemeClr val="bg1"/>
              </a:solidFill>
            </a:rPr>
            <a:t>10</a:t>
          </a:r>
          <a:r>
            <a:rPr lang="ru-RU" sz="500" b="0" dirty="0" smtClean="0">
              <a:solidFill>
                <a:schemeClr val="bg1"/>
              </a:solidFill>
            </a:rPr>
            <a:t> млн.руб. по нескольким договорам; </a:t>
          </a:r>
          <a:endParaRPr lang="ru-RU" sz="50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D448C584-EC3A-47D3-B55E-6233F0A41437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en-US" sz="1000" b="1" dirty="0" smtClean="0">
              <a:solidFill>
                <a:schemeClr val="bg1"/>
              </a:solidFill>
            </a:rPr>
            <a:t>9</a:t>
          </a:r>
          <a:r>
            <a:rPr lang="ru-RU" sz="1000" b="1" dirty="0" smtClean="0">
              <a:solidFill>
                <a:schemeClr val="bg1"/>
              </a:solidFill>
            </a:rPr>
            <a:t>,</a:t>
          </a:r>
          <a:r>
            <a:rPr lang="en-US" sz="1000" b="1" dirty="0" smtClean="0">
              <a:solidFill>
                <a:schemeClr val="bg1"/>
              </a:solidFill>
            </a:rPr>
            <a:t>75</a:t>
          </a:r>
          <a:r>
            <a:rPr lang="ru-RU" sz="1000" b="0" dirty="0" smtClean="0">
              <a:solidFill>
                <a:schemeClr val="bg1"/>
              </a:solidFill>
            </a:rPr>
            <a:t>% </a:t>
          </a:r>
          <a:endParaRPr lang="ru-RU" sz="1000" b="0" dirty="0">
            <a:solidFill>
              <a:schemeClr val="bg1"/>
            </a:solidFill>
          </a:endParaRPr>
        </a:p>
      </dgm:t>
    </dgm:pt>
    <dgm:pt modelId="{83B8B302-01F6-44AD-99A3-FD144E7B2DFA}" type="parTrans" cxnId="{D597ED31-CB54-4598-B5DE-7F2B6070D914}">
      <dgm:prSet/>
      <dgm:spPr/>
      <dgm:t>
        <a:bodyPr/>
        <a:lstStyle/>
        <a:p>
          <a:endParaRPr lang="ru-RU"/>
        </a:p>
      </dgm:t>
    </dgm:pt>
    <dgm:pt modelId="{E62687CF-FE59-499D-A406-3D88119F405E}" type="sibTrans" cxnId="{D597ED31-CB54-4598-B5DE-7F2B6070D914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</dgm:pt>
    <dgm:pt modelId="{226A7AFC-F02B-4918-9876-2617F1B58C0E}" type="pres">
      <dgm:prSet presAssocID="{FAF9CA9F-8B76-46A3-BB3D-BDEC24A324D1}" presName="wedge1" presStyleLbl="node1" presStyleIdx="0" presStyleCnt="3" custLinFactNeighborX="-488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 custLinFactNeighborX="0" custLinFactNeighborY="226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26" custLinFactNeighborY="78"/>
      <dgm:spPr/>
    </dgm:pt>
    <dgm:pt modelId="{19F8E0FA-1D5E-447E-8BBC-674E08CCFEB4}" type="pres">
      <dgm:prSet presAssocID="{E62687CF-FE59-499D-A406-3D88119F405E}" presName="arrowWedge2" presStyleLbl="fgSibTrans2D1" presStyleIdx="1" presStyleCnt="3"/>
      <dgm:spPr/>
    </dgm:pt>
    <dgm:pt modelId="{09E17D51-0B28-4A11-A188-650FB5D83CF1}" type="pres">
      <dgm:prSet presAssocID="{03EFC9F4-9690-4268-B677-0DE09448B56F}" presName="arrowWedge3" presStyleLbl="fgSibTrans2D1" presStyleIdx="2" presStyleCnt="3" custLinFactNeighborX="-184"/>
      <dgm:spPr/>
    </dgm:pt>
  </dgm:ptLst>
  <dgm:cxnLst>
    <dgm:cxn modelId="{D4ACCC84-82B3-41D4-A44F-987BAF6F9A79}" type="presOf" srcId="{D448C584-EC3A-47D3-B55E-6233F0A41437}" destId="{0A24C628-8A94-44C5-8BBA-588866CEED30}" srcOrd="0" destOrd="0" presId="urn:microsoft.com/office/officeart/2005/8/layout/cycle8"/>
    <dgm:cxn modelId="{1F9D1B1F-69DF-4B0F-9D39-0B9F745C17BE}" type="presOf" srcId="{A20557E0-5ED9-4B67-9A7E-F59539BAC5F5}" destId="{46B20533-4041-4CAF-8619-42837A7B5201}" srcOrd="0" destOrd="0" presId="urn:microsoft.com/office/officeart/2005/8/layout/cycle8"/>
    <dgm:cxn modelId="{9FA8604C-5C06-42A9-955F-816213633DE4}" type="presOf" srcId="{FAF9CA9F-8B76-46A3-BB3D-BDEC24A324D1}" destId="{F5A26899-BB90-4686-BA04-827C3018F565}" srcOrd="0" destOrd="0" presId="urn:microsoft.com/office/officeart/2005/8/layout/cycle8"/>
    <dgm:cxn modelId="{8DFC6250-2016-4476-9CB4-12E3A99591A7}" type="presOf" srcId="{A20557E0-5ED9-4B67-9A7E-F59539BAC5F5}" destId="{BAFBE116-E4CC-4AB7-9427-4A9A79515842}" srcOrd="1" destOrd="0" presId="urn:microsoft.com/office/officeart/2005/8/layout/cycle8"/>
    <dgm:cxn modelId="{D597ED31-CB54-4598-B5DE-7F2B6070D914}" srcId="{FAF9CA9F-8B76-46A3-BB3D-BDEC24A324D1}" destId="{D448C584-EC3A-47D3-B55E-6233F0A41437}" srcOrd="1" destOrd="0" parTransId="{83B8B302-01F6-44AD-99A3-FD144E7B2DFA}" sibTransId="{E62687CF-FE59-499D-A406-3D88119F405E}"/>
    <dgm:cxn modelId="{E91EDD6D-D1F7-4FA6-A164-7BBF2D981B11}" type="presOf" srcId="{15899298-6811-4F39-AA89-97D4B553B8C1}" destId="{226A7AFC-F02B-4918-9876-2617F1B58C0E}" srcOrd="0" destOrd="0" presId="urn:microsoft.com/office/officeart/2005/8/layout/cycle8"/>
    <dgm:cxn modelId="{1FE1006E-8A4D-4220-AA07-2EEB725D8DDE}" type="presOf" srcId="{D448C584-EC3A-47D3-B55E-6233F0A41437}" destId="{AEEA5B42-5AC8-4CC8-8F21-750891FF6EFB}" srcOrd="1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0CD2B17B-C41A-4611-B7A3-BDA7499CD8AF}" type="presOf" srcId="{15899298-6811-4F39-AA89-97D4B553B8C1}" destId="{33B97B66-8054-4EAA-B4FD-29200C9E7F8D}" srcOrd="1" destOrd="0" presId="urn:microsoft.com/office/officeart/2005/8/layout/cycle8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6DE46832-2458-44B4-B90B-11B739C5D478}" type="presParOf" srcId="{F5A26899-BB90-4686-BA04-827C3018F565}" destId="{226A7AFC-F02B-4918-9876-2617F1B58C0E}" srcOrd="0" destOrd="0" presId="urn:microsoft.com/office/officeart/2005/8/layout/cycle8"/>
    <dgm:cxn modelId="{95A38B1B-722E-491E-9493-BF396B5B82F5}" type="presParOf" srcId="{F5A26899-BB90-4686-BA04-827C3018F565}" destId="{1233A9E9-F539-4303-BA20-7538967567AC}" srcOrd="1" destOrd="0" presId="urn:microsoft.com/office/officeart/2005/8/layout/cycle8"/>
    <dgm:cxn modelId="{1E554A62-A91C-400E-888E-2420A5B3EE6B}" type="presParOf" srcId="{F5A26899-BB90-4686-BA04-827C3018F565}" destId="{69F47544-92D9-424C-8414-CEFCE82DDCA0}" srcOrd="2" destOrd="0" presId="urn:microsoft.com/office/officeart/2005/8/layout/cycle8"/>
    <dgm:cxn modelId="{94130AB8-207F-49BC-9E3C-C0C3EF18DAE6}" type="presParOf" srcId="{F5A26899-BB90-4686-BA04-827C3018F565}" destId="{33B97B66-8054-4EAA-B4FD-29200C9E7F8D}" srcOrd="3" destOrd="0" presId="urn:microsoft.com/office/officeart/2005/8/layout/cycle8"/>
    <dgm:cxn modelId="{4429ED01-BB17-4957-94FD-01989E53F009}" type="presParOf" srcId="{F5A26899-BB90-4686-BA04-827C3018F565}" destId="{0A24C628-8A94-44C5-8BBA-588866CEED30}" srcOrd="4" destOrd="0" presId="urn:microsoft.com/office/officeart/2005/8/layout/cycle8"/>
    <dgm:cxn modelId="{913A4227-57EE-436B-A8DB-21ADB7BA3919}" type="presParOf" srcId="{F5A26899-BB90-4686-BA04-827C3018F565}" destId="{598B30D0-F770-4E74-B93D-1BBDFE479668}" srcOrd="5" destOrd="0" presId="urn:microsoft.com/office/officeart/2005/8/layout/cycle8"/>
    <dgm:cxn modelId="{EA6F3DB1-55CC-4030-8A7A-01FC37F0DFE1}" type="presParOf" srcId="{F5A26899-BB90-4686-BA04-827C3018F565}" destId="{BE252B75-9FC3-482C-AB38-C14F00F1A330}" srcOrd="6" destOrd="0" presId="urn:microsoft.com/office/officeart/2005/8/layout/cycle8"/>
    <dgm:cxn modelId="{817257A1-2574-40A2-8FA0-312779916C69}" type="presParOf" srcId="{F5A26899-BB90-4686-BA04-827C3018F565}" destId="{AEEA5B42-5AC8-4CC8-8F21-750891FF6EFB}" srcOrd="7" destOrd="0" presId="urn:microsoft.com/office/officeart/2005/8/layout/cycle8"/>
    <dgm:cxn modelId="{42A45941-EACD-40A2-BE1B-52FD8FB1029D}" type="presParOf" srcId="{F5A26899-BB90-4686-BA04-827C3018F565}" destId="{46B20533-4041-4CAF-8619-42837A7B5201}" srcOrd="8" destOrd="0" presId="urn:microsoft.com/office/officeart/2005/8/layout/cycle8"/>
    <dgm:cxn modelId="{3212CBA0-E6E2-4CD3-AB6C-D884E0CD9A14}" type="presParOf" srcId="{F5A26899-BB90-4686-BA04-827C3018F565}" destId="{2EAC07E9-3F83-4044-A19D-E9902A762C08}" srcOrd="9" destOrd="0" presId="urn:microsoft.com/office/officeart/2005/8/layout/cycle8"/>
    <dgm:cxn modelId="{1929AD9A-B962-4BD8-98A5-3A8788692ADA}" type="presParOf" srcId="{F5A26899-BB90-4686-BA04-827C3018F565}" destId="{0BB27E40-2C33-4FC2-BD67-1A523B223114}" srcOrd="10" destOrd="0" presId="urn:microsoft.com/office/officeart/2005/8/layout/cycle8"/>
    <dgm:cxn modelId="{383BA674-76B1-4219-A654-CE3DA09A286D}" type="presParOf" srcId="{F5A26899-BB90-4686-BA04-827C3018F565}" destId="{BAFBE116-E4CC-4AB7-9427-4A9A79515842}" srcOrd="11" destOrd="0" presId="urn:microsoft.com/office/officeart/2005/8/layout/cycle8"/>
    <dgm:cxn modelId="{0FC71F54-AE13-4F5B-91BA-D4CFE7504D80}" type="presParOf" srcId="{F5A26899-BB90-4686-BA04-827C3018F565}" destId="{FE3541EB-E5DD-4E4B-B344-D358BBA22619}" srcOrd="12" destOrd="0" presId="urn:microsoft.com/office/officeart/2005/8/layout/cycle8"/>
    <dgm:cxn modelId="{9A4C2348-336A-4402-8059-6F61B742C4FF}" type="presParOf" srcId="{F5A26899-BB90-4686-BA04-827C3018F565}" destId="{19F8E0FA-1D5E-447E-8BBC-674E08CCFEB4}" srcOrd="13" destOrd="0" presId="urn:microsoft.com/office/officeart/2005/8/layout/cycle8"/>
    <dgm:cxn modelId="{1031D5C1-5C06-4FF2-8034-A92242B6C887}" type="presParOf" srcId="{F5A26899-BB90-4686-BA04-827C3018F565}" destId="{09E17D51-0B28-4A11-A188-650FB5D83CF1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600" dirty="0" smtClean="0">
              <a:solidFill>
                <a:schemeClr val="bg1"/>
              </a:solidFill>
            </a:rPr>
            <a:t>от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1</a:t>
          </a:r>
          <a:r>
            <a:rPr lang="ru-RU" sz="600" dirty="0" smtClean="0">
              <a:solidFill>
                <a:schemeClr val="bg1"/>
              </a:solidFill>
            </a:rPr>
            <a:t>до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5 </a:t>
          </a:r>
          <a:r>
            <a:rPr lang="ru-RU" sz="600" b="0" dirty="0" smtClean="0">
              <a:solidFill>
                <a:schemeClr val="bg1"/>
              </a:solidFill>
            </a:rPr>
            <a:t>лет</a:t>
          </a:r>
          <a:r>
            <a:rPr lang="ru-RU" sz="900" dirty="0" smtClean="0">
              <a:solidFill>
                <a:schemeClr val="bg1"/>
              </a:solidFill>
            </a:rPr>
            <a:t> </a:t>
          </a:r>
          <a:endParaRPr lang="ru-RU" sz="9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9,25</a:t>
          </a:r>
          <a:r>
            <a:rPr lang="ru-RU" sz="1000" b="0" dirty="0" smtClean="0">
              <a:solidFill>
                <a:schemeClr val="bg1"/>
              </a:solidFill>
            </a:rPr>
            <a:t>%</a:t>
          </a:r>
          <a:r>
            <a:rPr lang="ru-RU" sz="1000" b="1" dirty="0" smtClean="0">
              <a:solidFill>
                <a:schemeClr val="bg1"/>
              </a:solidFill>
            </a:rPr>
            <a:t> </a:t>
          </a:r>
          <a:endParaRPr lang="ru-RU" sz="900" b="0" dirty="0">
            <a:solidFill>
              <a:schemeClr val="tx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/>
        <a:lstStyle/>
        <a:p>
          <a:r>
            <a:rPr lang="ru-RU" sz="600" b="0" dirty="0" smtClean="0">
              <a:solidFill>
                <a:schemeClr val="bg1"/>
              </a:solidFill>
            </a:rPr>
            <a:t>до</a:t>
          </a:r>
          <a:r>
            <a:rPr lang="ru-RU" sz="900" b="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60 </a:t>
          </a:r>
          <a:r>
            <a:rPr lang="ru-RU" sz="600" b="0" dirty="0" smtClean="0">
              <a:solidFill>
                <a:schemeClr val="bg1"/>
              </a:solidFill>
            </a:rPr>
            <a:t>млн. руб. *</a:t>
          </a:r>
          <a:endParaRPr lang="ru-RU" sz="60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</dgm:pt>
    <dgm:pt modelId="{226A7AFC-F02B-4918-9876-2617F1B58C0E}" type="pres">
      <dgm:prSet presAssocID="{FAF9CA9F-8B76-46A3-BB3D-BDEC24A324D1}" presName="wedge1" presStyleLbl="node1" presStyleIdx="0" presStyleCnt="3" custLinFactNeighborX="-166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26" custLinFactNeighborY="7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 custLinFactNeighborX="-1126"/>
      <dgm:spPr/>
    </dgm:pt>
  </dgm:ptLst>
  <dgm:cxnLst>
    <dgm:cxn modelId="{9ECA68EF-50DB-4876-A63C-7C5DCFCDB893}" type="presOf" srcId="{15899298-6811-4F39-AA89-97D4B553B8C1}" destId="{226A7AFC-F02B-4918-9876-2617F1B58C0E}" srcOrd="0" destOrd="0" presId="urn:microsoft.com/office/officeart/2005/8/layout/cycle8"/>
    <dgm:cxn modelId="{078403BC-E073-41E4-B613-82A589D3F3B4}" type="presOf" srcId="{FAF9CA9F-8B76-46A3-BB3D-BDEC24A324D1}" destId="{F5A26899-BB90-4686-BA04-827C3018F565}" srcOrd="0" destOrd="0" presId="urn:microsoft.com/office/officeart/2005/8/layout/cycle8"/>
    <dgm:cxn modelId="{3A0D9850-A7AF-4329-A40F-F314769BB88A}" type="presOf" srcId="{A20557E0-5ED9-4B67-9A7E-F59539BAC5F5}" destId="{46B20533-4041-4CAF-8619-42837A7B5201}" srcOrd="0" destOrd="0" presId="urn:microsoft.com/office/officeart/2005/8/layout/cycle8"/>
    <dgm:cxn modelId="{82B0BF7E-D34D-41C6-92ED-F97717C86F41}" type="presOf" srcId="{A20557E0-5ED9-4B67-9A7E-F59539BAC5F5}" destId="{BAFBE116-E4CC-4AB7-9427-4A9A79515842}" srcOrd="1" destOrd="0" presId="urn:microsoft.com/office/officeart/2005/8/layout/cycle8"/>
    <dgm:cxn modelId="{082B41A9-D4D1-4037-94F6-41F669D31211}" type="presOf" srcId="{9036F21D-12C9-43AB-86D3-84E0DBC46ECC}" destId="{AEEA5B42-5AC8-4CC8-8F21-750891FF6EFB}" srcOrd="1" destOrd="0" presId="urn:microsoft.com/office/officeart/2005/8/layout/cycle8"/>
    <dgm:cxn modelId="{E59E4C52-7DCC-441A-B3D7-8C650DEB894F}" type="presOf" srcId="{15899298-6811-4F39-AA89-97D4B553B8C1}" destId="{33B97B66-8054-4EAA-B4FD-29200C9E7F8D}" srcOrd="1" destOrd="0" presId="urn:microsoft.com/office/officeart/2005/8/layout/cycle8"/>
    <dgm:cxn modelId="{FA94C236-3BA4-4D48-8449-7C9A35E2A3FE}" type="presOf" srcId="{9036F21D-12C9-43AB-86D3-84E0DBC46ECC}" destId="{0A24C628-8A94-44C5-8BBA-588866CEED30}" srcOrd="0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8E0CEF7F-97CD-4EF7-8675-8FEFC0E0C4E7}" type="presParOf" srcId="{F5A26899-BB90-4686-BA04-827C3018F565}" destId="{226A7AFC-F02B-4918-9876-2617F1B58C0E}" srcOrd="0" destOrd="0" presId="urn:microsoft.com/office/officeart/2005/8/layout/cycle8"/>
    <dgm:cxn modelId="{249F8EB7-9149-41D5-8D65-EF65792EB7A2}" type="presParOf" srcId="{F5A26899-BB90-4686-BA04-827C3018F565}" destId="{1233A9E9-F539-4303-BA20-7538967567AC}" srcOrd="1" destOrd="0" presId="urn:microsoft.com/office/officeart/2005/8/layout/cycle8"/>
    <dgm:cxn modelId="{016BCE80-7AA9-4F74-90B2-66EECF0E27DD}" type="presParOf" srcId="{F5A26899-BB90-4686-BA04-827C3018F565}" destId="{69F47544-92D9-424C-8414-CEFCE82DDCA0}" srcOrd="2" destOrd="0" presId="urn:microsoft.com/office/officeart/2005/8/layout/cycle8"/>
    <dgm:cxn modelId="{5D48040E-307F-4AE3-8D09-1B7B2333F50F}" type="presParOf" srcId="{F5A26899-BB90-4686-BA04-827C3018F565}" destId="{33B97B66-8054-4EAA-B4FD-29200C9E7F8D}" srcOrd="3" destOrd="0" presId="urn:microsoft.com/office/officeart/2005/8/layout/cycle8"/>
    <dgm:cxn modelId="{3DD5529E-3B6C-49E6-9AE9-00161714C849}" type="presParOf" srcId="{F5A26899-BB90-4686-BA04-827C3018F565}" destId="{0A24C628-8A94-44C5-8BBA-588866CEED30}" srcOrd="4" destOrd="0" presId="urn:microsoft.com/office/officeart/2005/8/layout/cycle8"/>
    <dgm:cxn modelId="{12DE8DAB-166B-4D57-9C7C-8D93F2D09B24}" type="presParOf" srcId="{F5A26899-BB90-4686-BA04-827C3018F565}" destId="{598B30D0-F770-4E74-B93D-1BBDFE479668}" srcOrd="5" destOrd="0" presId="urn:microsoft.com/office/officeart/2005/8/layout/cycle8"/>
    <dgm:cxn modelId="{FA5DA1BF-50F0-4061-8A0C-E73C3BB7F43B}" type="presParOf" srcId="{F5A26899-BB90-4686-BA04-827C3018F565}" destId="{BE252B75-9FC3-482C-AB38-C14F00F1A330}" srcOrd="6" destOrd="0" presId="urn:microsoft.com/office/officeart/2005/8/layout/cycle8"/>
    <dgm:cxn modelId="{1D0A4ED3-6284-4D64-BCC9-8936B8FCCF36}" type="presParOf" srcId="{F5A26899-BB90-4686-BA04-827C3018F565}" destId="{AEEA5B42-5AC8-4CC8-8F21-750891FF6EFB}" srcOrd="7" destOrd="0" presId="urn:microsoft.com/office/officeart/2005/8/layout/cycle8"/>
    <dgm:cxn modelId="{819644F3-C988-41B3-BE10-23D6ED59961E}" type="presParOf" srcId="{F5A26899-BB90-4686-BA04-827C3018F565}" destId="{46B20533-4041-4CAF-8619-42837A7B5201}" srcOrd="8" destOrd="0" presId="urn:microsoft.com/office/officeart/2005/8/layout/cycle8"/>
    <dgm:cxn modelId="{CBF5D857-0718-43B5-AB68-7E2FC9806963}" type="presParOf" srcId="{F5A26899-BB90-4686-BA04-827C3018F565}" destId="{2EAC07E9-3F83-4044-A19D-E9902A762C08}" srcOrd="9" destOrd="0" presId="urn:microsoft.com/office/officeart/2005/8/layout/cycle8"/>
    <dgm:cxn modelId="{569B6DF1-6B8A-4CB8-B47F-1A707B735E29}" type="presParOf" srcId="{F5A26899-BB90-4686-BA04-827C3018F565}" destId="{0BB27E40-2C33-4FC2-BD67-1A523B223114}" srcOrd="10" destOrd="0" presId="urn:microsoft.com/office/officeart/2005/8/layout/cycle8"/>
    <dgm:cxn modelId="{780E7AD3-D5E8-4991-B9AC-C9B0B59DB1E9}" type="presParOf" srcId="{F5A26899-BB90-4686-BA04-827C3018F565}" destId="{BAFBE116-E4CC-4AB7-9427-4A9A79515842}" srcOrd="11" destOrd="0" presId="urn:microsoft.com/office/officeart/2005/8/layout/cycle8"/>
    <dgm:cxn modelId="{57A2EFC4-8941-4A1A-B675-4D6A002584FD}" type="presParOf" srcId="{F5A26899-BB90-4686-BA04-827C3018F565}" destId="{FE3541EB-E5DD-4E4B-B344-D358BBA22619}" srcOrd="12" destOrd="0" presId="urn:microsoft.com/office/officeart/2005/8/layout/cycle8"/>
    <dgm:cxn modelId="{981AE045-58A2-4C77-8DA6-D834648B5E1F}" type="presParOf" srcId="{F5A26899-BB90-4686-BA04-827C3018F565}" destId="{BA826FD6-734D-4462-B7C1-C67726563048}" srcOrd="13" destOrd="0" presId="urn:microsoft.com/office/officeart/2005/8/layout/cycle8"/>
    <dgm:cxn modelId="{87D2F32C-6762-4C07-9F5A-EBD240177109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600" dirty="0" smtClean="0">
              <a:solidFill>
                <a:schemeClr val="bg1"/>
              </a:solidFill>
            </a:rPr>
            <a:t>до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5 </a:t>
          </a:r>
          <a:r>
            <a:rPr lang="ru-RU" sz="600" b="0" dirty="0" smtClean="0">
              <a:solidFill>
                <a:schemeClr val="bg1"/>
              </a:solidFill>
            </a:rPr>
            <a:t>лет</a:t>
          </a:r>
          <a:r>
            <a:rPr lang="ru-RU" sz="900" dirty="0" smtClean="0">
              <a:solidFill>
                <a:schemeClr val="bg1"/>
              </a:solidFill>
            </a:rPr>
            <a:t> </a:t>
          </a:r>
          <a:endParaRPr lang="ru-RU" sz="9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8</a:t>
          </a:r>
          <a:r>
            <a:rPr lang="ru-RU" sz="1000" b="0" dirty="0" smtClean="0">
              <a:solidFill>
                <a:schemeClr val="bg1"/>
              </a:solidFill>
            </a:rPr>
            <a:t>%</a:t>
          </a:r>
          <a:endParaRPr lang="ru-RU" sz="900" b="0" dirty="0">
            <a:solidFill>
              <a:schemeClr val="tx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 vert="horz"/>
        <a:lstStyle/>
        <a:p>
          <a:r>
            <a:rPr lang="ru-RU" sz="600" b="1" dirty="0" smtClean="0">
              <a:solidFill>
                <a:schemeClr val="bg1"/>
              </a:solidFill>
            </a:rPr>
            <a:t>от </a:t>
          </a:r>
          <a:r>
            <a:rPr lang="ru-RU" sz="900" b="1" dirty="0" smtClean="0">
              <a:solidFill>
                <a:schemeClr val="bg1"/>
              </a:solidFill>
            </a:rPr>
            <a:t>150</a:t>
          </a:r>
          <a:r>
            <a:rPr lang="ru-RU" sz="600" b="1" dirty="0" smtClean="0">
              <a:solidFill>
                <a:schemeClr val="bg1"/>
              </a:solidFill>
            </a:rPr>
            <a:t> тыс. руб. </a:t>
          </a:r>
        </a:p>
        <a:p>
          <a:r>
            <a:rPr lang="ru-RU" sz="600" b="1" dirty="0" smtClean="0">
              <a:solidFill>
                <a:schemeClr val="bg1"/>
              </a:solidFill>
            </a:rPr>
            <a:t>до </a:t>
          </a:r>
          <a:r>
            <a:rPr lang="ru-RU" sz="900" b="1" dirty="0" smtClean="0">
              <a:solidFill>
                <a:schemeClr val="bg1"/>
              </a:solidFill>
            </a:rPr>
            <a:t>60</a:t>
          </a:r>
          <a:r>
            <a:rPr lang="ru-RU" sz="600" b="1" dirty="0" smtClean="0">
              <a:solidFill>
                <a:schemeClr val="bg1"/>
              </a:solidFill>
            </a:rPr>
            <a:t> млн. руб. ****</a:t>
          </a:r>
          <a:endParaRPr lang="ru-RU" sz="90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</dgm:pt>
    <dgm:pt modelId="{226A7AFC-F02B-4918-9876-2617F1B58C0E}" type="pres">
      <dgm:prSet presAssocID="{FAF9CA9F-8B76-46A3-BB3D-BDEC24A324D1}" presName="wedge1" presStyleLbl="node1" presStyleIdx="0" presStyleCnt="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26" custLinFactNeighborY="7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/>
      <dgm:spPr/>
    </dgm:pt>
  </dgm:ptLst>
  <dgm:cxnLst>
    <dgm:cxn modelId="{1F201F0F-9685-456B-BDFF-B90873B34278}" type="presOf" srcId="{9036F21D-12C9-43AB-86D3-84E0DBC46ECC}" destId="{AEEA5B42-5AC8-4CC8-8F21-750891FF6EFB}" srcOrd="1" destOrd="0" presId="urn:microsoft.com/office/officeart/2005/8/layout/cycle8"/>
    <dgm:cxn modelId="{80B4DB40-4834-4E58-9823-8AF7D9031996}" type="presOf" srcId="{A20557E0-5ED9-4B67-9A7E-F59539BAC5F5}" destId="{BAFBE116-E4CC-4AB7-9427-4A9A79515842}" srcOrd="1" destOrd="0" presId="urn:microsoft.com/office/officeart/2005/8/layout/cycle8"/>
    <dgm:cxn modelId="{5D5F8CE1-65B4-4A5B-893D-4528C8CB7A57}" type="presOf" srcId="{A20557E0-5ED9-4B67-9A7E-F59539BAC5F5}" destId="{46B20533-4041-4CAF-8619-42837A7B5201}" srcOrd="0" destOrd="0" presId="urn:microsoft.com/office/officeart/2005/8/layout/cycle8"/>
    <dgm:cxn modelId="{B3476B86-3386-4055-827B-81432A45ED1E}" type="presOf" srcId="{9036F21D-12C9-43AB-86D3-84E0DBC46ECC}" destId="{0A24C628-8A94-44C5-8BBA-588866CEED30}" srcOrd="0" destOrd="0" presId="urn:microsoft.com/office/officeart/2005/8/layout/cycle8"/>
    <dgm:cxn modelId="{AF131D23-701E-42A5-8B2A-6C11A6A9E494}" type="presOf" srcId="{15899298-6811-4F39-AA89-97D4B553B8C1}" destId="{33B97B66-8054-4EAA-B4FD-29200C9E7F8D}" srcOrd="1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B88DBCCF-0A8A-4D9C-8EDF-4D719A6CD925}" type="presOf" srcId="{FAF9CA9F-8B76-46A3-BB3D-BDEC24A324D1}" destId="{F5A26899-BB90-4686-BA04-827C3018F565}" srcOrd="0" destOrd="0" presId="urn:microsoft.com/office/officeart/2005/8/layout/cycle8"/>
    <dgm:cxn modelId="{A9FD192D-0732-407D-BE5A-CBBA561226ED}" type="presOf" srcId="{15899298-6811-4F39-AA89-97D4B553B8C1}" destId="{226A7AFC-F02B-4918-9876-2617F1B58C0E}" srcOrd="0" destOrd="0" presId="urn:microsoft.com/office/officeart/2005/8/layout/cycle8"/>
    <dgm:cxn modelId="{A79C7C25-8754-4AE2-BC0D-D11448125AE2}" type="presParOf" srcId="{F5A26899-BB90-4686-BA04-827C3018F565}" destId="{226A7AFC-F02B-4918-9876-2617F1B58C0E}" srcOrd="0" destOrd="0" presId="urn:microsoft.com/office/officeart/2005/8/layout/cycle8"/>
    <dgm:cxn modelId="{13AE357F-B62E-4905-9496-FC11B0177597}" type="presParOf" srcId="{F5A26899-BB90-4686-BA04-827C3018F565}" destId="{1233A9E9-F539-4303-BA20-7538967567AC}" srcOrd="1" destOrd="0" presId="urn:microsoft.com/office/officeart/2005/8/layout/cycle8"/>
    <dgm:cxn modelId="{00E4666F-8BB1-4A86-8ADE-5AB19A439E32}" type="presParOf" srcId="{F5A26899-BB90-4686-BA04-827C3018F565}" destId="{69F47544-92D9-424C-8414-CEFCE82DDCA0}" srcOrd="2" destOrd="0" presId="urn:microsoft.com/office/officeart/2005/8/layout/cycle8"/>
    <dgm:cxn modelId="{4C4E3EC3-42A3-4BEC-B72E-11C53513A216}" type="presParOf" srcId="{F5A26899-BB90-4686-BA04-827C3018F565}" destId="{33B97B66-8054-4EAA-B4FD-29200C9E7F8D}" srcOrd="3" destOrd="0" presId="urn:microsoft.com/office/officeart/2005/8/layout/cycle8"/>
    <dgm:cxn modelId="{2E54A3FD-F119-414E-B8FD-2B5C1036F6BF}" type="presParOf" srcId="{F5A26899-BB90-4686-BA04-827C3018F565}" destId="{0A24C628-8A94-44C5-8BBA-588866CEED30}" srcOrd="4" destOrd="0" presId="urn:microsoft.com/office/officeart/2005/8/layout/cycle8"/>
    <dgm:cxn modelId="{19003952-6373-4F04-AFAF-68855D111469}" type="presParOf" srcId="{F5A26899-BB90-4686-BA04-827C3018F565}" destId="{598B30D0-F770-4E74-B93D-1BBDFE479668}" srcOrd="5" destOrd="0" presId="urn:microsoft.com/office/officeart/2005/8/layout/cycle8"/>
    <dgm:cxn modelId="{FD32BC5E-C6CF-496D-9EAE-1977F4AF92B4}" type="presParOf" srcId="{F5A26899-BB90-4686-BA04-827C3018F565}" destId="{BE252B75-9FC3-482C-AB38-C14F00F1A330}" srcOrd="6" destOrd="0" presId="urn:microsoft.com/office/officeart/2005/8/layout/cycle8"/>
    <dgm:cxn modelId="{D82821F2-EC39-48D4-96C5-187D45691D3A}" type="presParOf" srcId="{F5A26899-BB90-4686-BA04-827C3018F565}" destId="{AEEA5B42-5AC8-4CC8-8F21-750891FF6EFB}" srcOrd="7" destOrd="0" presId="urn:microsoft.com/office/officeart/2005/8/layout/cycle8"/>
    <dgm:cxn modelId="{979892AC-7325-4E7B-B3EB-02DC9F0801C0}" type="presParOf" srcId="{F5A26899-BB90-4686-BA04-827C3018F565}" destId="{46B20533-4041-4CAF-8619-42837A7B5201}" srcOrd="8" destOrd="0" presId="urn:microsoft.com/office/officeart/2005/8/layout/cycle8"/>
    <dgm:cxn modelId="{C66D25B0-0F70-4F4B-A1BE-1811FBD49C70}" type="presParOf" srcId="{F5A26899-BB90-4686-BA04-827C3018F565}" destId="{2EAC07E9-3F83-4044-A19D-E9902A762C08}" srcOrd="9" destOrd="0" presId="urn:microsoft.com/office/officeart/2005/8/layout/cycle8"/>
    <dgm:cxn modelId="{23006717-130E-4AAB-A533-9927FAD8335C}" type="presParOf" srcId="{F5A26899-BB90-4686-BA04-827C3018F565}" destId="{0BB27E40-2C33-4FC2-BD67-1A523B223114}" srcOrd="10" destOrd="0" presId="urn:microsoft.com/office/officeart/2005/8/layout/cycle8"/>
    <dgm:cxn modelId="{CFC70B2D-3348-44F5-A4B3-DF370E7C0E98}" type="presParOf" srcId="{F5A26899-BB90-4686-BA04-827C3018F565}" destId="{BAFBE116-E4CC-4AB7-9427-4A9A79515842}" srcOrd="11" destOrd="0" presId="urn:microsoft.com/office/officeart/2005/8/layout/cycle8"/>
    <dgm:cxn modelId="{958F35E8-E610-4C00-9C3A-155D2B603458}" type="presParOf" srcId="{F5A26899-BB90-4686-BA04-827C3018F565}" destId="{FE3541EB-E5DD-4E4B-B344-D358BBA22619}" srcOrd="12" destOrd="0" presId="urn:microsoft.com/office/officeart/2005/8/layout/cycle8"/>
    <dgm:cxn modelId="{72371B6F-D071-4BE9-A923-4DD397D2A5FA}" type="presParOf" srcId="{F5A26899-BB90-4686-BA04-827C3018F565}" destId="{BA826FD6-734D-4462-B7C1-C67726563048}" srcOrd="13" destOrd="0" presId="urn:microsoft.com/office/officeart/2005/8/layout/cycle8"/>
    <dgm:cxn modelId="{66128418-D69F-4846-A61C-33F3F9A5BF61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600" dirty="0" smtClean="0">
              <a:solidFill>
                <a:schemeClr val="bg1"/>
              </a:solidFill>
            </a:rPr>
            <a:t>от </a:t>
          </a:r>
          <a:r>
            <a:rPr lang="ru-RU" sz="1000" b="1" dirty="0" smtClean="0">
              <a:solidFill>
                <a:schemeClr val="bg1"/>
              </a:solidFill>
            </a:rPr>
            <a:t>1</a:t>
          </a:r>
          <a:r>
            <a:rPr lang="ru-RU" sz="600" dirty="0" smtClean="0">
              <a:solidFill>
                <a:schemeClr val="bg1"/>
              </a:solidFill>
            </a:rPr>
            <a:t> до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7 </a:t>
          </a:r>
          <a:r>
            <a:rPr lang="ru-RU" sz="600" b="0" dirty="0" smtClean="0">
              <a:solidFill>
                <a:schemeClr val="bg1"/>
              </a:solidFill>
            </a:rPr>
            <a:t>лет</a:t>
          </a:r>
          <a:r>
            <a:rPr lang="ru-RU" sz="900" dirty="0" smtClean="0">
              <a:solidFill>
                <a:schemeClr val="bg1"/>
              </a:solidFill>
            </a:rPr>
            <a:t> </a:t>
          </a:r>
          <a:endParaRPr lang="ru-RU" sz="9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550" dirty="0" smtClean="0">
              <a:solidFill>
                <a:schemeClr val="bg1"/>
              </a:solidFill>
            </a:rPr>
            <a:t>от </a:t>
          </a:r>
          <a:r>
            <a:rPr lang="ru-RU" sz="550" b="1" dirty="0" smtClean="0">
              <a:solidFill>
                <a:schemeClr val="bg1"/>
              </a:solidFill>
            </a:rPr>
            <a:t> </a:t>
          </a:r>
          <a:r>
            <a:rPr lang="ru-RU" sz="600" b="1" dirty="0" smtClean="0">
              <a:solidFill>
                <a:schemeClr val="bg1"/>
              </a:solidFill>
            </a:rPr>
            <a:t>8</a:t>
          </a:r>
          <a:r>
            <a:rPr lang="ru-RU" sz="550" b="0" dirty="0" smtClean="0">
              <a:solidFill>
                <a:schemeClr val="bg1"/>
              </a:solidFill>
            </a:rPr>
            <a:t>%</a:t>
          </a:r>
          <a:r>
            <a:rPr lang="ru-RU" sz="550" b="1" dirty="0" smtClean="0">
              <a:solidFill>
                <a:schemeClr val="bg1"/>
              </a:solidFill>
            </a:rPr>
            <a:t> - </a:t>
          </a:r>
          <a:r>
            <a:rPr lang="ru-RU" sz="550" dirty="0" smtClean="0">
              <a:solidFill>
                <a:schemeClr val="bg1"/>
              </a:solidFill>
            </a:rPr>
            <a:t>инновация до </a:t>
          </a:r>
          <a:r>
            <a:rPr lang="ru-RU" sz="600" b="1" dirty="0" smtClean="0">
              <a:solidFill>
                <a:schemeClr val="bg1"/>
              </a:solidFill>
            </a:rPr>
            <a:t>9</a:t>
          </a:r>
          <a:r>
            <a:rPr lang="ru-RU" sz="550" b="1" dirty="0" smtClean="0">
              <a:solidFill>
                <a:schemeClr val="bg1"/>
              </a:solidFill>
            </a:rPr>
            <a:t> </a:t>
          </a:r>
          <a:r>
            <a:rPr lang="ru-RU" sz="550" b="0" dirty="0" smtClean="0">
              <a:solidFill>
                <a:schemeClr val="bg1"/>
              </a:solidFill>
            </a:rPr>
            <a:t>%</a:t>
          </a:r>
          <a:r>
            <a:rPr lang="ru-RU" sz="550" b="1" dirty="0" smtClean="0">
              <a:solidFill>
                <a:schemeClr val="bg1"/>
              </a:solidFill>
            </a:rPr>
            <a:t> -</a:t>
          </a:r>
          <a:r>
            <a:rPr lang="ru-RU" sz="550" dirty="0" smtClean="0">
              <a:solidFill>
                <a:schemeClr val="bg1"/>
              </a:solidFill>
            </a:rPr>
            <a:t>модернизация/      энергоэффективность</a:t>
          </a:r>
        </a:p>
        <a:p>
          <a:endParaRPr lang="ru-RU" sz="600" b="0" dirty="0">
            <a:solidFill>
              <a:schemeClr val="tx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 vert="horz"/>
        <a:lstStyle/>
        <a:p>
          <a:r>
            <a:rPr lang="ru-RU" sz="600" b="1" dirty="0" smtClean="0">
              <a:solidFill>
                <a:schemeClr val="bg1"/>
              </a:solidFill>
            </a:rPr>
            <a:t>от </a:t>
          </a:r>
          <a:r>
            <a:rPr lang="ru-RU" sz="900" b="1" dirty="0" smtClean="0">
              <a:solidFill>
                <a:schemeClr val="bg1"/>
              </a:solidFill>
            </a:rPr>
            <a:t>60</a:t>
          </a:r>
          <a:r>
            <a:rPr lang="ru-RU" sz="600" b="1" dirty="0" smtClean="0">
              <a:solidFill>
                <a:schemeClr val="bg1"/>
              </a:solidFill>
            </a:rPr>
            <a:t> млн. руб. </a:t>
          </a:r>
        </a:p>
        <a:p>
          <a:r>
            <a:rPr lang="ru-RU" sz="600" b="1" dirty="0" smtClean="0">
              <a:solidFill>
                <a:schemeClr val="bg1"/>
              </a:solidFill>
            </a:rPr>
            <a:t>до </a:t>
          </a:r>
          <a:r>
            <a:rPr lang="ru-RU" sz="900" b="1" dirty="0" smtClean="0">
              <a:solidFill>
                <a:schemeClr val="bg1"/>
              </a:solidFill>
            </a:rPr>
            <a:t>150</a:t>
          </a:r>
          <a:r>
            <a:rPr lang="ru-RU" sz="600" b="1" dirty="0" smtClean="0">
              <a:solidFill>
                <a:schemeClr val="bg1"/>
              </a:solidFill>
            </a:rPr>
            <a:t> млн. руб. ****</a:t>
          </a:r>
          <a:endParaRPr lang="ru-RU" sz="90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</dgm:pt>
    <dgm:pt modelId="{226A7AFC-F02B-4918-9876-2617F1B58C0E}" type="pres">
      <dgm:prSet presAssocID="{FAF9CA9F-8B76-46A3-BB3D-BDEC24A324D1}" presName="wedge1" presStyleLbl="node1" presStyleIdx="0" presStyleCnt="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26" custLinFactNeighborY="7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/>
      <dgm:spPr/>
    </dgm:pt>
  </dgm:ptLst>
  <dgm:cxnLst>
    <dgm:cxn modelId="{5F613C6E-850D-4E66-A0D0-4447D20C9F44}" type="presOf" srcId="{A20557E0-5ED9-4B67-9A7E-F59539BAC5F5}" destId="{BAFBE116-E4CC-4AB7-9427-4A9A79515842}" srcOrd="1" destOrd="0" presId="urn:microsoft.com/office/officeart/2005/8/layout/cycle8"/>
    <dgm:cxn modelId="{80636D4F-7AD2-4632-BFC1-83431869A27E}" type="presOf" srcId="{9036F21D-12C9-43AB-86D3-84E0DBC46ECC}" destId="{AEEA5B42-5AC8-4CC8-8F21-750891FF6EFB}" srcOrd="1" destOrd="0" presId="urn:microsoft.com/office/officeart/2005/8/layout/cycle8"/>
    <dgm:cxn modelId="{97B7D993-BBBA-496D-BDC7-4A2A6A224A83}" type="presOf" srcId="{FAF9CA9F-8B76-46A3-BB3D-BDEC24A324D1}" destId="{F5A26899-BB90-4686-BA04-827C3018F565}" srcOrd="0" destOrd="0" presId="urn:microsoft.com/office/officeart/2005/8/layout/cycle8"/>
    <dgm:cxn modelId="{0329A6F8-3ADA-4393-A60B-0C11E0E181CB}" type="presOf" srcId="{A20557E0-5ED9-4B67-9A7E-F59539BAC5F5}" destId="{46B20533-4041-4CAF-8619-42837A7B5201}" srcOrd="0" destOrd="0" presId="urn:microsoft.com/office/officeart/2005/8/layout/cycle8"/>
    <dgm:cxn modelId="{C02DE4C8-A5AA-431C-90E0-2957F1EE706E}" type="presOf" srcId="{15899298-6811-4F39-AA89-97D4B553B8C1}" destId="{33B97B66-8054-4EAA-B4FD-29200C9E7F8D}" srcOrd="1" destOrd="0" presId="urn:microsoft.com/office/officeart/2005/8/layout/cycle8"/>
    <dgm:cxn modelId="{C1565742-E08D-485C-9A6A-88AD5E8B91DE}" type="presOf" srcId="{9036F21D-12C9-43AB-86D3-84E0DBC46ECC}" destId="{0A24C628-8A94-44C5-8BBA-588866CEED30}" srcOrd="0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8C782167-C753-40C8-973D-C72865548600}" type="presOf" srcId="{15899298-6811-4F39-AA89-97D4B553B8C1}" destId="{226A7AFC-F02B-4918-9876-2617F1B58C0E}" srcOrd="0" destOrd="0" presId="urn:microsoft.com/office/officeart/2005/8/layout/cycle8"/>
    <dgm:cxn modelId="{2C18CB81-2241-43D5-BF1F-6A1181BE685A}" type="presParOf" srcId="{F5A26899-BB90-4686-BA04-827C3018F565}" destId="{226A7AFC-F02B-4918-9876-2617F1B58C0E}" srcOrd="0" destOrd="0" presId="urn:microsoft.com/office/officeart/2005/8/layout/cycle8"/>
    <dgm:cxn modelId="{20CBA9E8-5447-43B9-9F64-01545F5FFD25}" type="presParOf" srcId="{F5A26899-BB90-4686-BA04-827C3018F565}" destId="{1233A9E9-F539-4303-BA20-7538967567AC}" srcOrd="1" destOrd="0" presId="urn:microsoft.com/office/officeart/2005/8/layout/cycle8"/>
    <dgm:cxn modelId="{249CF01E-584F-4120-A494-54ECE1EF8FFF}" type="presParOf" srcId="{F5A26899-BB90-4686-BA04-827C3018F565}" destId="{69F47544-92D9-424C-8414-CEFCE82DDCA0}" srcOrd="2" destOrd="0" presId="urn:microsoft.com/office/officeart/2005/8/layout/cycle8"/>
    <dgm:cxn modelId="{9087CDB6-15E6-45AC-BEF3-673880D2B93A}" type="presParOf" srcId="{F5A26899-BB90-4686-BA04-827C3018F565}" destId="{33B97B66-8054-4EAA-B4FD-29200C9E7F8D}" srcOrd="3" destOrd="0" presId="urn:microsoft.com/office/officeart/2005/8/layout/cycle8"/>
    <dgm:cxn modelId="{19958EB4-600A-4492-AB14-537D0EF4BBC6}" type="presParOf" srcId="{F5A26899-BB90-4686-BA04-827C3018F565}" destId="{0A24C628-8A94-44C5-8BBA-588866CEED30}" srcOrd="4" destOrd="0" presId="urn:microsoft.com/office/officeart/2005/8/layout/cycle8"/>
    <dgm:cxn modelId="{5A48B313-2B84-4062-A49C-02519860F28E}" type="presParOf" srcId="{F5A26899-BB90-4686-BA04-827C3018F565}" destId="{598B30D0-F770-4E74-B93D-1BBDFE479668}" srcOrd="5" destOrd="0" presId="urn:microsoft.com/office/officeart/2005/8/layout/cycle8"/>
    <dgm:cxn modelId="{FC05A07D-AE31-4448-BC7D-3D8B51A71151}" type="presParOf" srcId="{F5A26899-BB90-4686-BA04-827C3018F565}" destId="{BE252B75-9FC3-482C-AB38-C14F00F1A330}" srcOrd="6" destOrd="0" presId="urn:microsoft.com/office/officeart/2005/8/layout/cycle8"/>
    <dgm:cxn modelId="{1F033CE0-A9AD-48A7-B7A3-7443D5EDE10D}" type="presParOf" srcId="{F5A26899-BB90-4686-BA04-827C3018F565}" destId="{AEEA5B42-5AC8-4CC8-8F21-750891FF6EFB}" srcOrd="7" destOrd="0" presId="urn:microsoft.com/office/officeart/2005/8/layout/cycle8"/>
    <dgm:cxn modelId="{00B37F23-2B26-4B52-8198-30D4DEDAB612}" type="presParOf" srcId="{F5A26899-BB90-4686-BA04-827C3018F565}" destId="{46B20533-4041-4CAF-8619-42837A7B5201}" srcOrd="8" destOrd="0" presId="urn:microsoft.com/office/officeart/2005/8/layout/cycle8"/>
    <dgm:cxn modelId="{18B883C7-855F-4E5A-A5E2-85DF4D9EB723}" type="presParOf" srcId="{F5A26899-BB90-4686-BA04-827C3018F565}" destId="{2EAC07E9-3F83-4044-A19D-E9902A762C08}" srcOrd="9" destOrd="0" presId="urn:microsoft.com/office/officeart/2005/8/layout/cycle8"/>
    <dgm:cxn modelId="{504D0EBA-BB7E-46C3-B96A-EB622F279BAF}" type="presParOf" srcId="{F5A26899-BB90-4686-BA04-827C3018F565}" destId="{0BB27E40-2C33-4FC2-BD67-1A523B223114}" srcOrd="10" destOrd="0" presId="urn:microsoft.com/office/officeart/2005/8/layout/cycle8"/>
    <dgm:cxn modelId="{AA2BD6A2-53E9-490B-934F-B8F6180CD1B3}" type="presParOf" srcId="{F5A26899-BB90-4686-BA04-827C3018F565}" destId="{BAFBE116-E4CC-4AB7-9427-4A9A79515842}" srcOrd="11" destOrd="0" presId="urn:microsoft.com/office/officeart/2005/8/layout/cycle8"/>
    <dgm:cxn modelId="{347BF693-5932-4A27-BA8E-44C67FCC3336}" type="presParOf" srcId="{F5A26899-BB90-4686-BA04-827C3018F565}" destId="{FE3541EB-E5DD-4E4B-B344-D358BBA22619}" srcOrd="12" destOrd="0" presId="urn:microsoft.com/office/officeart/2005/8/layout/cycle8"/>
    <dgm:cxn modelId="{919F1867-ECA2-4926-9BDF-EBCCF6DA2CBF}" type="presParOf" srcId="{F5A26899-BB90-4686-BA04-827C3018F565}" destId="{BA826FD6-734D-4462-B7C1-C67726563048}" srcOrd="13" destOrd="0" presId="urn:microsoft.com/office/officeart/2005/8/layout/cycle8"/>
    <dgm:cxn modelId="{E28EE52B-D1D6-476E-B63A-5E99A1918DD2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600" dirty="0" smtClean="0">
              <a:solidFill>
                <a:schemeClr val="bg1"/>
              </a:solidFill>
            </a:rPr>
            <a:t>до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5</a:t>
          </a:r>
          <a:r>
            <a:rPr lang="ru-RU" sz="900" b="1" dirty="0" smtClean="0">
              <a:solidFill>
                <a:schemeClr val="bg1"/>
              </a:solidFill>
            </a:rPr>
            <a:t> </a:t>
          </a:r>
          <a:r>
            <a:rPr lang="ru-RU" sz="600" b="0" dirty="0" smtClean="0">
              <a:solidFill>
                <a:schemeClr val="bg1"/>
              </a:solidFill>
            </a:rPr>
            <a:t>лет</a:t>
          </a:r>
          <a:r>
            <a:rPr lang="ru-RU" sz="900" dirty="0" smtClean="0">
              <a:solidFill>
                <a:schemeClr val="bg1"/>
              </a:solidFill>
            </a:rPr>
            <a:t> </a:t>
          </a:r>
          <a:endParaRPr lang="ru-RU" sz="9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10</a:t>
          </a:r>
          <a:r>
            <a:rPr lang="ru-RU" sz="1000" dirty="0" smtClean="0">
              <a:solidFill>
                <a:schemeClr val="bg1"/>
              </a:solidFill>
            </a:rPr>
            <a:t>%</a:t>
          </a: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 vert="horz"/>
        <a:lstStyle/>
        <a:p>
          <a:r>
            <a:rPr lang="ru-RU" sz="500" b="1" dirty="0" smtClean="0">
              <a:solidFill>
                <a:schemeClr val="bg1"/>
              </a:solidFill>
            </a:rPr>
            <a:t>от 150 тыс. руб. до 60 млн. </a:t>
          </a:r>
          <a:r>
            <a:rPr lang="ru-RU" sz="500" b="1" dirty="0" err="1" smtClean="0">
              <a:solidFill>
                <a:schemeClr val="bg1"/>
              </a:solidFill>
            </a:rPr>
            <a:t>руб</a:t>
          </a:r>
          <a:r>
            <a:rPr lang="ru-RU" sz="500" b="1" dirty="0" smtClean="0">
              <a:solidFill>
                <a:schemeClr val="bg1"/>
              </a:solidFill>
            </a:rPr>
            <a:t> – по 1-му предмету лизинга; </a:t>
          </a:r>
        </a:p>
        <a:p>
          <a:r>
            <a:rPr lang="ru-RU" sz="500" b="1" dirty="0" smtClean="0">
              <a:solidFill>
                <a:schemeClr val="bg1"/>
              </a:solidFill>
            </a:rPr>
            <a:t>до 150 млн. руб. по нескольким ****</a:t>
          </a:r>
          <a:endParaRPr lang="ru-RU" sz="50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</dgm:pt>
    <dgm:pt modelId="{226A7AFC-F02B-4918-9876-2617F1B58C0E}" type="pres">
      <dgm:prSet presAssocID="{FAF9CA9F-8B76-46A3-BB3D-BDEC24A324D1}" presName="wedge1" presStyleLbl="node1" presStyleIdx="0" presStyleCnt="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26" custLinFactNeighborY="7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/>
      <dgm:spPr/>
    </dgm:pt>
  </dgm:ptLst>
  <dgm:cxnLst>
    <dgm:cxn modelId="{901F89C0-18B4-4B35-B88A-BBDFE4AD30CF}" type="presOf" srcId="{9036F21D-12C9-43AB-86D3-84E0DBC46ECC}" destId="{0A24C628-8A94-44C5-8BBA-588866CEED30}" srcOrd="0" destOrd="0" presId="urn:microsoft.com/office/officeart/2005/8/layout/cycle8"/>
    <dgm:cxn modelId="{D2F35D2B-3D3C-42F5-84EB-E96F00196A17}" type="presOf" srcId="{15899298-6811-4F39-AA89-97D4B553B8C1}" destId="{226A7AFC-F02B-4918-9876-2617F1B58C0E}" srcOrd="0" destOrd="0" presId="urn:microsoft.com/office/officeart/2005/8/layout/cycle8"/>
    <dgm:cxn modelId="{82D266A1-0089-43F0-BCD7-F7C278EACF24}" type="presOf" srcId="{A20557E0-5ED9-4B67-9A7E-F59539BAC5F5}" destId="{BAFBE116-E4CC-4AB7-9427-4A9A79515842}" srcOrd="1" destOrd="0" presId="urn:microsoft.com/office/officeart/2005/8/layout/cycle8"/>
    <dgm:cxn modelId="{A3D0CC56-3E9F-4D22-BE8D-2AF2E2D6EC97}" type="presOf" srcId="{FAF9CA9F-8B76-46A3-BB3D-BDEC24A324D1}" destId="{F5A26899-BB90-4686-BA04-827C3018F565}" srcOrd="0" destOrd="0" presId="urn:microsoft.com/office/officeart/2005/8/layout/cycle8"/>
    <dgm:cxn modelId="{748771D1-9AE6-4FD6-9C08-78E97C06412A}" type="presOf" srcId="{15899298-6811-4F39-AA89-97D4B553B8C1}" destId="{33B97B66-8054-4EAA-B4FD-29200C9E7F8D}" srcOrd="1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C547671D-3CE3-43D3-AB6D-1FE6176AA18D}" type="presOf" srcId="{9036F21D-12C9-43AB-86D3-84E0DBC46ECC}" destId="{AEEA5B42-5AC8-4CC8-8F21-750891FF6EFB}" srcOrd="1" destOrd="0" presId="urn:microsoft.com/office/officeart/2005/8/layout/cycle8"/>
    <dgm:cxn modelId="{782530AB-1609-4E97-A9CE-B8F28E2FBACE}" type="presOf" srcId="{A20557E0-5ED9-4B67-9A7E-F59539BAC5F5}" destId="{46B20533-4041-4CAF-8619-42837A7B5201}" srcOrd="0" destOrd="0" presId="urn:microsoft.com/office/officeart/2005/8/layout/cycle8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12219C31-0878-4164-A119-253B6B23BE0E}" type="presParOf" srcId="{F5A26899-BB90-4686-BA04-827C3018F565}" destId="{226A7AFC-F02B-4918-9876-2617F1B58C0E}" srcOrd="0" destOrd="0" presId="urn:microsoft.com/office/officeart/2005/8/layout/cycle8"/>
    <dgm:cxn modelId="{7ACC9679-2D2F-4861-B094-5E74B329A037}" type="presParOf" srcId="{F5A26899-BB90-4686-BA04-827C3018F565}" destId="{1233A9E9-F539-4303-BA20-7538967567AC}" srcOrd="1" destOrd="0" presId="urn:microsoft.com/office/officeart/2005/8/layout/cycle8"/>
    <dgm:cxn modelId="{C22861EE-0E5E-42AC-8599-41A230384989}" type="presParOf" srcId="{F5A26899-BB90-4686-BA04-827C3018F565}" destId="{69F47544-92D9-424C-8414-CEFCE82DDCA0}" srcOrd="2" destOrd="0" presId="urn:microsoft.com/office/officeart/2005/8/layout/cycle8"/>
    <dgm:cxn modelId="{3679D2DC-8444-47E4-95FA-C182BE7D58EC}" type="presParOf" srcId="{F5A26899-BB90-4686-BA04-827C3018F565}" destId="{33B97B66-8054-4EAA-B4FD-29200C9E7F8D}" srcOrd="3" destOrd="0" presId="urn:microsoft.com/office/officeart/2005/8/layout/cycle8"/>
    <dgm:cxn modelId="{3CE005BC-A9BB-451E-A4BF-4556EFBE1017}" type="presParOf" srcId="{F5A26899-BB90-4686-BA04-827C3018F565}" destId="{0A24C628-8A94-44C5-8BBA-588866CEED30}" srcOrd="4" destOrd="0" presId="urn:microsoft.com/office/officeart/2005/8/layout/cycle8"/>
    <dgm:cxn modelId="{7F3E9AA3-F276-459B-848F-05F1F1F528FD}" type="presParOf" srcId="{F5A26899-BB90-4686-BA04-827C3018F565}" destId="{598B30D0-F770-4E74-B93D-1BBDFE479668}" srcOrd="5" destOrd="0" presId="urn:microsoft.com/office/officeart/2005/8/layout/cycle8"/>
    <dgm:cxn modelId="{8E6494ED-7367-4F62-A683-2B342FBBA042}" type="presParOf" srcId="{F5A26899-BB90-4686-BA04-827C3018F565}" destId="{BE252B75-9FC3-482C-AB38-C14F00F1A330}" srcOrd="6" destOrd="0" presId="urn:microsoft.com/office/officeart/2005/8/layout/cycle8"/>
    <dgm:cxn modelId="{91E95832-4677-480C-BD20-8701638E6A07}" type="presParOf" srcId="{F5A26899-BB90-4686-BA04-827C3018F565}" destId="{AEEA5B42-5AC8-4CC8-8F21-750891FF6EFB}" srcOrd="7" destOrd="0" presId="urn:microsoft.com/office/officeart/2005/8/layout/cycle8"/>
    <dgm:cxn modelId="{65415289-CEC2-4A08-B7DA-D3914DAAD715}" type="presParOf" srcId="{F5A26899-BB90-4686-BA04-827C3018F565}" destId="{46B20533-4041-4CAF-8619-42837A7B5201}" srcOrd="8" destOrd="0" presId="urn:microsoft.com/office/officeart/2005/8/layout/cycle8"/>
    <dgm:cxn modelId="{D8095AFA-7156-4103-82CA-1E99FE499D7E}" type="presParOf" srcId="{F5A26899-BB90-4686-BA04-827C3018F565}" destId="{2EAC07E9-3F83-4044-A19D-E9902A762C08}" srcOrd="9" destOrd="0" presId="urn:microsoft.com/office/officeart/2005/8/layout/cycle8"/>
    <dgm:cxn modelId="{DB1CB459-0E70-49B1-8A9D-91BEEED80045}" type="presParOf" srcId="{F5A26899-BB90-4686-BA04-827C3018F565}" destId="{0BB27E40-2C33-4FC2-BD67-1A523B223114}" srcOrd="10" destOrd="0" presId="urn:microsoft.com/office/officeart/2005/8/layout/cycle8"/>
    <dgm:cxn modelId="{CB94114B-3C37-4CC2-BEBD-DB88993A5F4D}" type="presParOf" srcId="{F5A26899-BB90-4686-BA04-827C3018F565}" destId="{BAFBE116-E4CC-4AB7-9427-4A9A79515842}" srcOrd="11" destOrd="0" presId="urn:microsoft.com/office/officeart/2005/8/layout/cycle8"/>
    <dgm:cxn modelId="{218A4841-3C3F-49AC-8624-C9D890101258}" type="presParOf" srcId="{F5A26899-BB90-4686-BA04-827C3018F565}" destId="{FE3541EB-E5DD-4E4B-B344-D358BBA22619}" srcOrd="12" destOrd="0" presId="urn:microsoft.com/office/officeart/2005/8/layout/cycle8"/>
    <dgm:cxn modelId="{5B17CBF6-3C04-4155-B940-5D08DAEBBCEF}" type="presParOf" srcId="{F5A26899-BB90-4686-BA04-827C3018F565}" destId="{BA826FD6-734D-4462-B7C1-C67726563048}" srcOrd="13" destOrd="0" presId="urn:microsoft.com/office/officeart/2005/8/layout/cycle8"/>
    <dgm:cxn modelId="{14A795E2-BD4B-4280-99C2-4650BD59F7ED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600" dirty="0" smtClean="0">
              <a:solidFill>
                <a:schemeClr val="bg1"/>
              </a:solidFill>
            </a:rPr>
            <a:t>до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5 </a:t>
          </a:r>
          <a:r>
            <a:rPr lang="ru-RU" sz="600" b="0" dirty="0" smtClean="0">
              <a:solidFill>
                <a:schemeClr val="bg1"/>
              </a:solidFill>
            </a:rPr>
            <a:t>лет</a:t>
          </a:r>
          <a:r>
            <a:rPr lang="ru-RU" sz="900" dirty="0" smtClean="0">
              <a:solidFill>
                <a:schemeClr val="bg1"/>
              </a:solidFill>
            </a:rPr>
            <a:t> </a:t>
          </a:r>
          <a:endParaRPr lang="ru-RU" sz="9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8</a:t>
          </a:r>
          <a:r>
            <a:rPr lang="ru-RU" sz="1000" b="0" dirty="0" smtClean="0">
              <a:solidFill>
                <a:schemeClr val="bg1"/>
              </a:solidFill>
            </a:rPr>
            <a:t>%</a:t>
          </a:r>
          <a:endParaRPr lang="ru-RU" sz="900" b="0" dirty="0">
            <a:solidFill>
              <a:schemeClr val="tx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 vert="horz"/>
        <a:lstStyle/>
        <a:p>
          <a:r>
            <a:rPr lang="ru-RU" sz="600" b="1" dirty="0" smtClean="0">
              <a:solidFill>
                <a:schemeClr val="bg1"/>
              </a:solidFill>
            </a:rPr>
            <a:t>от </a:t>
          </a:r>
          <a:r>
            <a:rPr lang="ru-RU" sz="900" b="1" dirty="0" smtClean="0">
              <a:solidFill>
                <a:schemeClr val="bg1"/>
              </a:solidFill>
            </a:rPr>
            <a:t>150</a:t>
          </a:r>
          <a:r>
            <a:rPr lang="ru-RU" sz="600" b="1" dirty="0" smtClean="0">
              <a:solidFill>
                <a:schemeClr val="bg1"/>
              </a:solidFill>
            </a:rPr>
            <a:t> тыс. руб. </a:t>
          </a:r>
        </a:p>
        <a:p>
          <a:r>
            <a:rPr lang="ru-RU" sz="600" b="1" dirty="0" smtClean="0">
              <a:solidFill>
                <a:schemeClr val="bg1"/>
              </a:solidFill>
            </a:rPr>
            <a:t>до </a:t>
          </a:r>
          <a:r>
            <a:rPr lang="ru-RU" sz="900" b="1" dirty="0" smtClean="0">
              <a:solidFill>
                <a:schemeClr val="bg1"/>
              </a:solidFill>
            </a:rPr>
            <a:t>30</a:t>
          </a:r>
          <a:r>
            <a:rPr lang="ru-RU" sz="600" b="1" dirty="0" smtClean="0">
              <a:solidFill>
                <a:schemeClr val="bg1"/>
              </a:solidFill>
            </a:rPr>
            <a:t> млн. руб. ****</a:t>
          </a:r>
          <a:endParaRPr lang="ru-RU" sz="90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</dgm:pt>
    <dgm:pt modelId="{226A7AFC-F02B-4918-9876-2617F1B58C0E}" type="pres">
      <dgm:prSet presAssocID="{FAF9CA9F-8B76-46A3-BB3D-BDEC24A324D1}" presName="wedge1" presStyleLbl="node1" presStyleIdx="0" presStyleCnt="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26" custLinFactNeighborY="7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/>
      <dgm:spPr/>
    </dgm:pt>
  </dgm:ptLst>
  <dgm:cxnLst>
    <dgm:cxn modelId="{F0E5DE0D-2166-4FEB-87F2-A21C3DB91D38}" type="presOf" srcId="{9036F21D-12C9-43AB-86D3-84E0DBC46ECC}" destId="{0A24C628-8A94-44C5-8BBA-588866CEED30}" srcOrd="0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DDD3BC5C-6034-4A23-B991-DA207E97468C}" type="presOf" srcId="{FAF9CA9F-8B76-46A3-BB3D-BDEC24A324D1}" destId="{F5A26899-BB90-4686-BA04-827C3018F565}" srcOrd="0" destOrd="0" presId="urn:microsoft.com/office/officeart/2005/8/layout/cycle8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937F9BFB-7E7C-4CB6-BE4E-6A4C3724BD4A}" type="presOf" srcId="{15899298-6811-4F39-AA89-97D4B553B8C1}" destId="{226A7AFC-F02B-4918-9876-2617F1B58C0E}" srcOrd="0" destOrd="0" presId="urn:microsoft.com/office/officeart/2005/8/layout/cycle8"/>
    <dgm:cxn modelId="{1349FB38-1466-406F-967D-1A63A1966C2B}" type="presOf" srcId="{A20557E0-5ED9-4B67-9A7E-F59539BAC5F5}" destId="{46B20533-4041-4CAF-8619-42837A7B5201}" srcOrd="0" destOrd="0" presId="urn:microsoft.com/office/officeart/2005/8/layout/cycle8"/>
    <dgm:cxn modelId="{3C75760A-EB0C-4C1D-8D90-8D13A5C1A665}" type="presOf" srcId="{A20557E0-5ED9-4B67-9A7E-F59539BAC5F5}" destId="{BAFBE116-E4CC-4AB7-9427-4A9A79515842}" srcOrd="1" destOrd="0" presId="urn:microsoft.com/office/officeart/2005/8/layout/cycle8"/>
    <dgm:cxn modelId="{88D2CC04-2837-48F3-82CB-C6B6094549E8}" type="presOf" srcId="{9036F21D-12C9-43AB-86D3-84E0DBC46ECC}" destId="{AEEA5B42-5AC8-4CC8-8F21-750891FF6EFB}" srcOrd="1" destOrd="0" presId="urn:microsoft.com/office/officeart/2005/8/layout/cycle8"/>
    <dgm:cxn modelId="{21236BB2-4484-470A-B23D-C32573439C48}" type="presOf" srcId="{15899298-6811-4F39-AA89-97D4B553B8C1}" destId="{33B97B66-8054-4EAA-B4FD-29200C9E7F8D}" srcOrd="1" destOrd="0" presId="urn:microsoft.com/office/officeart/2005/8/layout/cycle8"/>
    <dgm:cxn modelId="{F564DBC4-CCA7-45DC-8707-A4B7CB234099}" type="presParOf" srcId="{F5A26899-BB90-4686-BA04-827C3018F565}" destId="{226A7AFC-F02B-4918-9876-2617F1B58C0E}" srcOrd="0" destOrd="0" presId="urn:microsoft.com/office/officeart/2005/8/layout/cycle8"/>
    <dgm:cxn modelId="{808EF629-4F3B-425F-AF3C-A070521367CF}" type="presParOf" srcId="{F5A26899-BB90-4686-BA04-827C3018F565}" destId="{1233A9E9-F539-4303-BA20-7538967567AC}" srcOrd="1" destOrd="0" presId="urn:microsoft.com/office/officeart/2005/8/layout/cycle8"/>
    <dgm:cxn modelId="{5DA126E4-23B7-4011-B82F-3DD30F1D76F0}" type="presParOf" srcId="{F5A26899-BB90-4686-BA04-827C3018F565}" destId="{69F47544-92D9-424C-8414-CEFCE82DDCA0}" srcOrd="2" destOrd="0" presId="urn:microsoft.com/office/officeart/2005/8/layout/cycle8"/>
    <dgm:cxn modelId="{3C16E643-802A-4C6C-8162-E0607CBA9F1A}" type="presParOf" srcId="{F5A26899-BB90-4686-BA04-827C3018F565}" destId="{33B97B66-8054-4EAA-B4FD-29200C9E7F8D}" srcOrd="3" destOrd="0" presId="urn:microsoft.com/office/officeart/2005/8/layout/cycle8"/>
    <dgm:cxn modelId="{21BD22A9-2A94-4135-BE41-07E4CED5B2F7}" type="presParOf" srcId="{F5A26899-BB90-4686-BA04-827C3018F565}" destId="{0A24C628-8A94-44C5-8BBA-588866CEED30}" srcOrd="4" destOrd="0" presId="urn:microsoft.com/office/officeart/2005/8/layout/cycle8"/>
    <dgm:cxn modelId="{1F2F208F-9527-487D-BF17-AAF698182CD9}" type="presParOf" srcId="{F5A26899-BB90-4686-BA04-827C3018F565}" destId="{598B30D0-F770-4E74-B93D-1BBDFE479668}" srcOrd="5" destOrd="0" presId="urn:microsoft.com/office/officeart/2005/8/layout/cycle8"/>
    <dgm:cxn modelId="{FB6FC1F8-25F3-42E4-A8BA-659974BE89C9}" type="presParOf" srcId="{F5A26899-BB90-4686-BA04-827C3018F565}" destId="{BE252B75-9FC3-482C-AB38-C14F00F1A330}" srcOrd="6" destOrd="0" presId="urn:microsoft.com/office/officeart/2005/8/layout/cycle8"/>
    <dgm:cxn modelId="{56F061FF-A98C-4FF0-904C-CF54A70F2518}" type="presParOf" srcId="{F5A26899-BB90-4686-BA04-827C3018F565}" destId="{AEEA5B42-5AC8-4CC8-8F21-750891FF6EFB}" srcOrd="7" destOrd="0" presId="urn:microsoft.com/office/officeart/2005/8/layout/cycle8"/>
    <dgm:cxn modelId="{91743B35-856C-459A-A342-E7ACE34DB10B}" type="presParOf" srcId="{F5A26899-BB90-4686-BA04-827C3018F565}" destId="{46B20533-4041-4CAF-8619-42837A7B5201}" srcOrd="8" destOrd="0" presId="urn:microsoft.com/office/officeart/2005/8/layout/cycle8"/>
    <dgm:cxn modelId="{4BE2F2D2-E8B0-49CB-B2D3-F07C58526AD2}" type="presParOf" srcId="{F5A26899-BB90-4686-BA04-827C3018F565}" destId="{2EAC07E9-3F83-4044-A19D-E9902A762C08}" srcOrd="9" destOrd="0" presId="urn:microsoft.com/office/officeart/2005/8/layout/cycle8"/>
    <dgm:cxn modelId="{C0445214-D02B-41F8-8E95-A14643A18E66}" type="presParOf" srcId="{F5A26899-BB90-4686-BA04-827C3018F565}" destId="{0BB27E40-2C33-4FC2-BD67-1A523B223114}" srcOrd="10" destOrd="0" presId="urn:microsoft.com/office/officeart/2005/8/layout/cycle8"/>
    <dgm:cxn modelId="{2E4B4899-396C-4F10-A20E-9DF66DE2DB89}" type="presParOf" srcId="{F5A26899-BB90-4686-BA04-827C3018F565}" destId="{BAFBE116-E4CC-4AB7-9427-4A9A79515842}" srcOrd="11" destOrd="0" presId="urn:microsoft.com/office/officeart/2005/8/layout/cycle8"/>
    <dgm:cxn modelId="{131C7BE4-A44F-4E01-8742-F67336D925B9}" type="presParOf" srcId="{F5A26899-BB90-4686-BA04-827C3018F565}" destId="{FE3541EB-E5DD-4E4B-B344-D358BBA22619}" srcOrd="12" destOrd="0" presId="urn:microsoft.com/office/officeart/2005/8/layout/cycle8"/>
    <dgm:cxn modelId="{B681BEB6-DF7F-4964-AE21-369B3FB3F2AC}" type="presParOf" srcId="{F5A26899-BB90-4686-BA04-827C3018F565}" destId="{BA826FD6-734D-4462-B7C1-C67726563048}" srcOrd="13" destOrd="0" presId="urn:microsoft.com/office/officeart/2005/8/layout/cycle8"/>
    <dgm:cxn modelId="{609F07F0-C071-4AE6-9CC1-44749D26403C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600" dirty="0" smtClean="0">
              <a:solidFill>
                <a:schemeClr val="bg1"/>
              </a:solidFill>
            </a:rPr>
            <a:t>до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5 </a:t>
          </a:r>
          <a:r>
            <a:rPr lang="ru-RU" sz="600" b="0" dirty="0" smtClean="0">
              <a:solidFill>
                <a:schemeClr val="bg1"/>
              </a:solidFill>
            </a:rPr>
            <a:t>лет</a:t>
          </a:r>
          <a:r>
            <a:rPr lang="ru-RU" sz="900" dirty="0" smtClean="0">
              <a:solidFill>
                <a:schemeClr val="bg1"/>
              </a:solidFill>
            </a:rPr>
            <a:t> </a:t>
          </a:r>
          <a:endParaRPr lang="ru-RU" sz="9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   9,5</a:t>
          </a:r>
          <a:r>
            <a:rPr lang="ru-RU" sz="1000" b="0" dirty="0" smtClean="0">
              <a:solidFill>
                <a:schemeClr val="bg1"/>
              </a:solidFill>
            </a:rPr>
            <a:t>% </a:t>
          </a:r>
        </a:p>
        <a:p>
          <a:r>
            <a:rPr lang="ru-RU" sz="1000" b="1" dirty="0" smtClean="0">
              <a:solidFill>
                <a:schemeClr val="bg1"/>
              </a:solidFill>
            </a:rPr>
            <a:t>8,25</a:t>
          </a:r>
          <a:r>
            <a:rPr lang="ru-RU" sz="1000" b="0" dirty="0" smtClean="0">
              <a:solidFill>
                <a:schemeClr val="bg1"/>
              </a:solidFill>
            </a:rPr>
            <a:t>%*****</a:t>
          </a:r>
          <a:endParaRPr lang="ru-RU" sz="900" b="0" dirty="0">
            <a:solidFill>
              <a:schemeClr val="tx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 vert="horz"/>
        <a:lstStyle/>
        <a:p>
          <a:r>
            <a:rPr lang="ru-RU" sz="600" b="1" dirty="0" smtClean="0">
              <a:solidFill>
                <a:schemeClr val="bg1"/>
              </a:solidFill>
            </a:rPr>
            <a:t>от </a:t>
          </a:r>
          <a:r>
            <a:rPr lang="ru-RU" sz="900" b="1" dirty="0" smtClean="0">
              <a:solidFill>
                <a:schemeClr val="bg1"/>
              </a:solidFill>
            </a:rPr>
            <a:t>150</a:t>
          </a:r>
          <a:r>
            <a:rPr lang="ru-RU" sz="600" b="1" dirty="0" smtClean="0">
              <a:solidFill>
                <a:schemeClr val="bg1"/>
              </a:solidFill>
            </a:rPr>
            <a:t> тыс. руб. </a:t>
          </a:r>
        </a:p>
        <a:p>
          <a:r>
            <a:rPr lang="ru-RU" sz="600" b="1" dirty="0" smtClean="0">
              <a:solidFill>
                <a:schemeClr val="bg1"/>
              </a:solidFill>
            </a:rPr>
            <a:t>до </a:t>
          </a:r>
          <a:r>
            <a:rPr lang="ru-RU" sz="900" b="1" dirty="0" smtClean="0">
              <a:solidFill>
                <a:schemeClr val="bg1"/>
              </a:solidFill>
            </a:rPr>
            <a:t>60</a:t>
          </a:r>
          <a:r>
            <a:rPr lang="ru-RU" sz="600" b="1" dirty="0" smtClean="0">
              <a:solidFill>
                <a:schemeClr val="bg1"/>
              </a:solidFill>
            </a:rPr>
            <a:t> млн. руб. ****</a:t>
          </a:r>
          <a:endParaRPr lang="ru-RU" sz="90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</dgm:pt>
    <dgm:pt modelId="{226A7AFC-F02B-4918-9876-2617F1B58C0E}" type="pres">
      <dgm:prSet presAssocID="{FAF9CA9F-8B76-46A3-BB3D-BDEC24A324D1}" presName="wedge1" presStyleLbl="node1" presStyleIdx="0" presStyleCnt="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26" custLinFactNeighborY="7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/>
      <dgm:spPr/>
    </dgm:pt>
  </dgm:ptLst>
  <dgm:cxnLst>
    <dgm:cxn modelId="{3474E74C-A12F-4D99-B313-F34AEDFED26A}" type="presOf" srcId="{FAF9CA9F-8B76-46A3-BB3D-BDEC24A324D1}" destId="{F5A26899-BB90-4686-BA04-827C3018F565}" srcOrd="0" destOrd="0" presId="urn:microsoft.com/office/officeart/2005/8/layout/cycle8"/>
    <dgm:cxn modelId="{F9774A05-5649-4469-8C17-A7B315C67F02}" type="presOf" srcId="{A20557E0-5ED9-4B67-9A7E-F59539BAC5F5}" destId="{46B20533-4041-4CAF-8619-42837A7B5201}" srcOrd="0" destOrd="0" presId="urn:microsoft.com/office/officeart/2005/8/layout/cycle8"/>
    <dgm:cxn modelId="{BB5112C4-6FD5-481A-BB7A-996043F8FC12}" type="presOf" srcId="{15899298-6811-4F39-AA89-97D4B553B8C1}" destId="{33B97B66-8054-4EAA-B4FD-29200C9E7F8D}" srcOrd="1" destOrd="0" presId="urn:microsoft.com/office/officeart/2005/8/layout/cycle8"/>
    <dgm:cxn modelId="{6E5FDA62-C32A-40D1-86BC-3C8A15763D08}" type="presOf" srcId="{A20557E0-5ED9-4B67-9A7E-F59539BAC5F5}" destId="{BAFBE116-E4CC-4AB7-9427-4A9A79515842}" srcOrd="1" destOrd="0" presId="urn:microsoft.com/office/officeart/2005/8/layout/cycle8"/>
    <dgm:cxn modelId="{B00B4EFD-FBC7-42B3-AD64-9C5D30D7C171}" type="presOf" srcId="{9036F21D-12C9-43AB-86D3-84E0DBC46ECC}" destId="{AEEA5B42-5AC8-4CC8-8F21-750891FF6EFB}" srcOrd="1" destOrd="0" presId="urn:microsoft.com/office/officeart/2005/8/layout/cycle8"/>
    <dgm:cxn modelId="{846585FF-2702-48C2-98D7-4D2781383B11}" type="presOf" srcId="{15899298-6811-4F39-AA89-97D4B553B8C1}" destId="{226A7AFC-F02B-4918-9876-2617F1B58C0E}" srcOrd="0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37345461-DA67-41E9-BC04-FF42A2EFCC22}" type="presOf" srcId="{9036F21D-12C9-43AB-86D3-84E0DBC46ECC}" destId="{0A24C628-8A94-44C5-8BBA-588866CEED30}" srcOrd="0" destOrd="0" presId="urn:microsoft.com/office/officeart/2005/8/layout/cycle8"/>
    <dgm:cxn modelId="{CF252600-1EB2-426E-82EC-DB76826F4D04}" type="presParOf" srcId="{F5A26899-BB90-4686-BA04-827C3018F565}" destId="{226A7AFC-F02B-4918-9876-2617F1B58C0E}" srcOrd="0" destOrd="0" presId="urn:microsoft.com/office/officeart/2005/8/layout/cycle8"/>
    <dgm:cxn modelId="{55F8B327-9C78-478E-BFE4-2F760A8AA108}" type="presParOf" srcId="{F5A26899-BB90-4686-BA04-827C3018F565}" destId="{1233A9E9-F539-4303-BA20-7538967567AC}" srcOrd="1" destOrd="0" presId="urn:microsoft.com/office/officeart/2005/8/layout/cycle8"/>
    <dgm:cxn modelId="{EAD37DC2-EE3F-4116-A4C8-C4511A6F2C03}" type="presParOf" srcId="{F5A26899-BB90-4686-BA04-827C3018F565}" destId="{69F47544-92D9-424C-8414-CEFCE82DDCA0}" srcOrd="2" destOrd="0" presId="urn:microsoft.com/office/officeart/2005/8/layout/cycle8"/>
    <dgm:cxn modelId="{8C9E0EE4-D0B3-4172-B092-61339F3E2CA4}" type="presParOf" srcId="{F5A26899-BB90-4686-BA04-827C3018F565}" destId="{33B97B66-8054-4EAA-B4FD-29200C9E7F8D}" srcOrd="3" destOrd="0" presId="urn:microsoft.com/office/officeart/2005/8/layout/cycle8"/>
    <dgm:cxn modelId="{33B40594-30C9-4491-822F-C41B9D362F41}" type="presParOf" srcId="{F5A26899-BB90-4686-BA04-827C3018F565}" destId="{0A24C628-8A94-44C5-8BBA-588866CEED30}" srcOrd="4" destOrd="0" presId="urn:microsoft.com/office/officeart/2005/8/layout/cycle8"/>
    <dgm:cxn modelId="{389C2F40-0FA0-405B-B880-BC2BCF13F532}" type="presParOf" srcId="{F5A26899-BB90-4686-BA04-827C3018F565}" destId="{598B30D0-F770-4E74-B93D-1BBDFE479668}" srcOrd="5" destOrd="0" presId="urn:microsoft.com/office/officeart/2005/8/layout/cycle8"/>
    <dgm:cxn modelId="{291FA7FE-4EAA-4A7E-9B54-61B50250AED1}" type="presParOf" srcId="{F5A26899-BB90-4686-BA04-827C3018F565}" destId="{BE252B75-9FC3-482C-AB38-C14F00F1A330}" srcOrd="6" destOrd="0" presId="urn:microsoft.com/office/officeart/2005/8/layout/cycle8"/>
    <dgm:cxn modelId="{177667DA-158D-4C62-8516-DD0318704561}" type="presParOf" srcId="{F5A26899-BB90-4686-BA04-827C3018F565}" destId="{AEEA5B42-5AC8-4CC8-8F21-750891FF6EFB}" srcOrd="7" destOrd="0" presId="urn:microsoft.com/office/officeart/2005/8/layout/cycle8"/>
    <dgm:cxn modelId="{702A80C8-93E9-4F5F-9663-6D13AEBF6D4F}" type="presParOf" srcId="{F5A26899-BB90-4686-BA04-827C3018F565}" destId="{46B20533-4041-4CAF-8619-42837A7B5201}" srcOrd="8" destOrd="0" presId="urn:microsoft.com/office/officeart/2005/8/layout/cycle8"/>
    <dgm:cxn modelId="{8D388AC6-58C2-4EF8-9444-87C269603552}" type="presParOf" srcId="{F5A26899-BB90-4686-BA04-827C3018F565}" destId="{2EAC07E9-3F83-4044-A19D-E9902A762C08}" srcOrd="9" destOrd="0" presId="urn:microsoft.com/office/officeart/2005/8/layout/cycle8"/>
    <dgm:cxn modelId="{8B98E9C6-63A0-4055-ABC2-56CB1B7C49E3}" type="presParOf" srcId="{F5A26899-BB90-4686-BA04-827C3018F565}" destId="{0BB27E40-2C33-4FC2-BD67-1A523B223114}" srcOrd="10" destOrd="0" presId="urn:microsoft.com/office/officeart/2005/8/layout/cycle8"/>
    <dgm:cxn modelId="{93FCBB6E-6D05-408B-ABCB-A3FF99384124}" type="presParOf" srcId="{F5A26899-BB90-4686-BA04-827C3018F565}" destId="{BAFBE116-E4CC-4AB7-9427-4A9A79515842}" srcOrd="11" destOrd="0" presId="urn:microsoft.com/office/officeart/2005/8/layout/cycle8"/>
    <dgm:cxn modelId="{584C1D83-96A6-4D89-A5A5-D1E2C9771F36}" type="presParOf" srcId="{F5A26899-BB90-4686-BA04-827C3018F565}" destId="{FE3541EB-E5DD-4E4B-B344-D358BBA22619}" srcOrd="12" destOrd="0" presId="urn:microsoft.com/office/officeart/2005/8/layout/cycle8"/>
    <dgm:cxn modelId="{4A038491-0E2C-4340-A514-0AED21F0B2F9}" type="presParOf" srcId="{F5A26899-BB90-4686-BA04-827C3018F565}" destId="{BA826FD6-734D-4462-B7C1-C67726563048}" srcOrd="13" destOrd="0" presId="urn:microsoft.com/office/officeart/2005/8/layout/cycle8"/>
    <dgm:cxn modelId="{EAB5B335-084F-4EE3-B509-07F999482399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600" dirty="0" smtClean="0">
              <a:solidFill>
                <a:schemeClr val="bg1"/>
              </a:solidFill>
            </a:rPr>
            <a:t>до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3</a:t>
          </a:r>
          <a:r>
            <a:rPr lang="en-US" sz="1000" b="1" dirty="0" smtClean="0">
              <a:solidFill>
                <a:schemeClr val="bg1"/>
              </a:solidFill>
            </a:rPr>
            <a:t> </a:t>
          </a:r>
          <a:r>
            <a:rPr lang="ru-RU" sz="600" b="0" dirty="0" smtClean="0">
              <a:solidFill>
                <a:schemeClr val="bg1"/>
              </a:solidFill>
            </a:rPr>
            <a:t>лет</a:t>
          </a:r>
          <a:r>
            <a:rPr lang="ru-RU" sz="900" dirty="0" smtClean="0">
              <a:solidFill>
                <a:schemeClr val="bg1"/>
              </a:solidFill>
            </a:rPr>
            <a:t> </a:t>
          </a:r>
          <a:endParaRPr lang="ru-RU" sz="9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10,5</a:t>
          </a:r>
          <a:r>
            <a:rPr lang="ru-RU" sz="1000" b="0" dirty="0" smtClean="0">
              <a:solidFill>
                <a:schemeClr val="bg1"/>
              </a:solidFill>
            </a:rPr>
            <a:t> %</a:t>
          </a:r>
          <a:endParaRPr lang="ru-RU" sz="900" b="0" dirty="0">
            <a:solidFill>
              <a:schemeClr val="tx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/>
        <a:lstStyle/>
        <a:p>
          <a:r>
            <a:rPr lang="ru-RU" sz="600" b="0" dirty="0" smtClean="0">
              <a:solidFill>
                <a:schemeClr val="bg1"/>
              </a:solidFill>
            </a:rPr>
            <a:t>до</a:t>
          </a:r>
          <a:r>
            <a:rPr lang="ru-RU" sz="900" b="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1 </a:t>
          </a:r>
          <a:r>
            <a:rPr lang="ru-RU" sz="600" b="0" dirty="0" smtClean="0">
              <a:solidFill>
                <a:schemeClr val="bg1"/>
              </a:solidFill>
            </a:rPr>
            <a:t>млн.руб.</a:t>
          </a:r>
          <a:r>
            <a:rPr lang="ru-RU" sz="900" b="0" dirty="0" smtClean="0">
              <a:solidFill>
                <a:schemeClr val="bg1"/>
              </a:solidFill>
            </a:rPr>
            <a:t> </a:t>
          </a:r>
          <a:endParaRPr lang="ru-RU" sz="90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</dgm:pt>
    <dgm:pt modelId="{226A7AFC-F02B-4918-9876-2617F1B58C0E}" type="pres">
      <dgm:prSet presAssocID="{FAF9CA9F-8B76-46A3-BB3D-BDEC24A324D1}" presName="wedge1" presStyleLbl="node1" presStyleIdx="0" presStyleCnt="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26" custLinFactNeighborY="7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/>
      <dgm:spPr/>
    </dgm:pt>
  </dgm:ptLst>
  <dgm:cxnLst>
    <dgm:cxn modelId="{DBDE211E-E6A9-4BB5-985C-F0A9C4B816A1}" type="presOf" srcId="{A20557E0-5ED9-4B67-9A7E-F59539BAC5F5}" destId="{BAFBE116-E4CC-4AB7-9427-4A9A79515842}" srcOrd="1" destOrd="0" presId="urn:microsoft.com/office/officeart/2005/8/layout/cycle8"/>
    <dgm:cxn modelId="{B91B965B-AA2C-468D-84E9-B4312557987E}" type="presOf" srcId="{15899298-6811-4F39-AA89-97D4B553B8C1}" destId="{226A7AFC-F02B-4918-9876-2617F1B58C0E}" srcOrd="0" destOrd="0" presId="urn:microsoft.com/office/officeart/2005/8/layout/cycle8"/>
    <dgm:cxn modelId="{AE0DF580-BF89-42A0-91C3-CE408E9D19DA}" type="presOf" srcId="{A20557E0-5ED9-4B67-9A7E-F59539BAC5F5}" destId="{46B20533-4041-4CAF-8619-42837A7B5201}" srcOrd="0" destOrd="0" presId="urn:microsoft.com/office/officeart/2005/8/layout/cycle8"/>
    <dgm:cxn modelId="{7160AC45-1301-470D-B016-648BD7BC33F2}" type="presOf" srcId="{9036F21D-12C9-43AB-86D3-84E0DBC46ECC}" destId="{0A24C628-8A94-44C5-8BBA-588866CEED30}" srcOrd="0" destOrd="0" presId="urn:microsoft.com/office/officeart/2005/8/layout/cycle8"/>
    <dgm:cxn modelId="{96F901EA-4678-4FDE-B770-ADB5DEADD5D3}" type="presOf" srcId="{15899298-6811-4F39-AA89-97D4B553B8C1}" destId="{33B97B66-8054-4EAA-B4FD-29200C9E7F8D}" srcOrd="1" destOrd="0" presId="urn:microsoft.com/office/officeart/2005/8/layout/cycle8"/>
    <dgm:cxn modelId="{BB4B8DDA-319B-4FCC-B119-17132B2DEE90}" type="presOf" srcId="{FAF9CA9F-8B76-46A3-BB3D-BDEC24A324D1}" destId="{F5A26899-BB90-4686-BA04-827C3018F565}" srcOrd="0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07B097D4-2394-4317-9B9F-0333F705A104}" type="presOf" srcId="{9036F21D-12C9-43AB-86D3-84E0DBC46ECC}" destId="{AEEA5B42-5AC8-4CC8-8F21-750891FF6EFB}" srcOrd="1" destOrd="0" presId="urn:microsoft.com/office/officeart/2005/8/layout/cycle8"/>
    <dgm:cxn modelId="{7486DD35-1A7F-4657-8A42-C8314E364904}" type="presParOf" srcId="{F5A26899-BB90-4686-BA04-827C3018F565}" destId="{226A7AFC-F02B-4918-9876-2617F1B58C0E}" srcOrd="0" destOrd="0" presId="urn:microsoft.com/office/officeart/2005/8/layout/cycle8"/>
    <dgm:cxn modelId="{BF811F3C-974D-405E-869C-7BCF28668658}" type="presParOf" srcId="{F5A26899-BB90-4686-BA04-827C3018F565}" destId="{1233A9E9-F539-4303-BA20-7538967567AC}" srcOrd="1" destOrd="0" presId="urn:microsoft.com/office/officeart/2005/8/layout/cycle8"/>
    <dgm:cxn modelId="{E882839B-BB4F-43CC-9210-8657C86416DD}" type="presParOf" srcId="{F5A26899-BB90-4686-BA04-827C3018F565}" destId="{69F47544-92D9-424C-8414-CEFCE82DDCA0}" srcOrd="2" destOrd="0" presId="urn:microsoft.com/office/officeart/2005/8/layout/cycle8"/>
    <dgm:cxn modelId="{70B5BC7F-44E2-4F7E-912E-F456688D78D0}" type="presParOf" srcId="{F5A26899-BB90-4686-BA04-827C3018F565}" destId="{33B97B66-8054-4EAA-B4FD-29200C9E7F8D}" srcOrd="3" destOrd="0" presId="urn:microsoft.com/office/officeart/2005/8/layout/cycle8"/>
    <dgm:cxn modelId="{D91EF768-018F-4186-823C-42857E15CC2B}" type="presParOf" srcId="{F5A26899-BB90-4686-BA04-827C3018F565}" destId="{0A24C628-8A94-44C5-8BBA-588866CEED30}" srcOrd="4" destOrd="0" presId="urn:microsoft.com/office/officeart/2005/8/layout/cycle8"/>
    <dgm:cxn modelId="{A734B55F-2BBD-4861-AE6F-2291C96D877D}" type="presParOf" srcId="{F5A26899-BB90-4686-BA04-827C3018F565}" destId="{598B30D0-F770-4E74-B93D-1BBDFE479668}" srcOrd="5" destOrd="0" presId="urn:microsoft.com/office/officeart/2005/8/layout/cycle8"/>
    <dgm:cxn modelId="{4FBE8B53-F1DC-4BAB-BB28-4A83693706A6}" type="presParOf" srcId="{F5A26899-BB90-4686-BA04-827C3018F565}" destId="{BE252B75-9FC3-482C-AB38-C14F00F1A330}" srcOrd="6" destOrd="0" presId="urn:microsoft.com/office/officeart/2005/8/layout/cycle8"/>
    <dgm:cxn modelId="{725452C3-CBCE-480C-97C0-93B2DF2872B7}" type="presParOf" srcId="{F5A26899-BB90-4686-BA04-827C3018F565}" destId="{AEEA5B42-5AC8-4CC8-8F21-750891FF6EFB}" srcOrd="7" destOrd="0" presId="urn:microsoft.com/office/officeart/2005/8/layout/cycle8"/>
    <dgm:cxn modelId="{29582F35-E14E-4B38-983F-6ED3C4006675}" type="presParOf" srcId="{F5A26899-BB90-4686-BA04-827C3018F565}" destId="{46B20533-4041-4CAF-8619-42837A7B5201}" srcOrd="8" destOrd="0" presId="urn:microsoft.com/office/officeart/2005/8/layout/cycle8"/>
    <dgm:cxn modelId="{BAD7CF94-BAE2-44F7-AB2A-EAB45101E7F0}" type="presParOf" srcId="{F5A26899-BB90-4686-BA04-827C3018F565}" destId="{2EAC07E9-3F83-4044-A19D-E9902A762C08}" srcOrd="9" destOrd="0" presId="urn:microsoft.com/office/officeart/2005/8/layout/cycle8"/>
    <dgm:cxn modelId="{2DF7F0F7-3C6F-4EDE-833F-90E15AD2AE2B}" type="presParOf" srcId="{F5A26899-BB90-4686-BA04-827C3018F565}" destId="{0BB27E40-2C33-4FC2-BD67-1A523B223114}" srcOrd="10" destOrd="0" presId="urn:microsoft.com/office/officeart/2005/8/layout/cycle8"/>
    <dgm:cxn modelId="{E1A26E38-6EB7-453F-A8C6-0D2A801C87AB}" type="presParOf" srcId="{F5A26899-BB90-4686-BA04-827C3018F565}" destId="{BAFBE116-E4CC-4AB7-9427-4A9A79515842}" srcOrd="11" destOrd="0" presId="urn:microsoft.com/office/officeart/2005/8/layout/cycle8"/>
    <dgm:cxn modelId="{7B8A120C-55E7-49BC-A749-FA638D76EBA1}" type="presParOf" srcId="{F5A26899-BB90-4686-BA04-827C3018F565}" destId="{FE3541EB-E5DD-4E4B-B344-D358BBA22619}" srcOrd="12" destOrd="0" presId="urn:microsoft.com/office/officeart/2005/8/layout/cycle8"/>
    <dgm:cxn modelId="{6A06ACF8-2B28-4D48-8AFA-8BE615D78ED1}" type="presParOf" srcId="{F5A26899-BB90-4686-BA04-827C3018F565}" destId="{BA826FD6-734D-4462-B7C1-C67726563048}" srcOrd="13" destOrd="0" presId="urn:microsoft.com/office/officeart/2005/8/layout/cycle8"/>
    <dgm:cxn modelId="{A4958C82-E4C0-497F-9950-446EB01C563C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600" dirty="0" smtClean="0">
              <a:solidFill>
                <a:schemeClr val="bg1"/>
              </a:solidFill>
            </a:rPr>
            <a:t>до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3**</a:t>
          </a:r>
          <a:r>
            <a:rPr lang="ru-RU" sz="600" b="0" dirty="0" smtClean="0">
              <a:solidFill>
                <a:schemeClr val="bg1"/>
              </a:solidFill>
            </a:rPr>
            <a:t> лет</a:t>
          </a:r>
          <a:r>
            <a:rPr lang="ru-RU" sz="900" dirty="0" smtClean="0">
              <a:solidFill>
                <a:schemeClr val="bg1"/>
              </a:solidFill>
            </a:rPr>
            <a:t> </a:t>
          </a:r>
          <a:endParaRPr lang="ru-RU" sz="9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9,75</a:t>
          </a:r>
          <a:r>
            <a:rPr lang="ru-RU" sz="1000" b="0" dirty="0" smtClean="0">
              <a:solidFill>
                <a:schemeClr val="bg1"/>
              </a:solidFill>
            </a:rPr>
            <a:t>%</a:t>
          </a:r>
          <a:r>
            <a:rPr lang="ru-RU" sz="1000" b="1" dirty="0" smtClean="0">
              <a:solidFill>
                <a:schemeClr val="bg1"/>
              </a:solidFill>
            </a:rPr>
            <a:t> – 10,75</a:t>
          </a:r>
          <a:r>
            <a:rPr lang="ru-RU" sz="1000" b="0" dirty="0" smtClean="0">
              <a:solidFill>
                <a:schemeClr val="bg1"/>
              </a:solidFill>
            </a:rPr>
            <a:t>%</a:t>
          </a:r>
          <a:r>
            <a:rPr lang="ru-RU" sz="1400" b="1" dirty="0" smtClean="0">
              <a:solidFill>
                <a:schemeClr val="bg1"/>
              </a:solidFill>
            </a:rPr>
            <a:t>*</a:t>
          </a:r>
          <a:endParaRPr lang="ru-RU" sz="1000" dirty="0">
            <a:solidFill>
              <a:schemeClr val="bg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/>
        <a:lstStyle/>
        <a:p>
          <a:r>
            <a:rPr lang="ru-RU" sz="600" b="0" dirty="0" smtClean="0">
              <a:solidFill>
                <a:schemeClr val="bg1"/>
              </a:solidFill>
            </a:rPr>
            <a:t>до</a:t>
          </a:r>
          <a:r>
            <a:rPr lang="ru-RU" sz="900" b="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1 </a:t>
          </a:r>
          <a:r>
            <a:rPr lang="ru-RU" sz="600" b="0" dirty="0" smtClean="0">
              <a:solidFill>
                <a:schemeClr val="bg1"/>
              </a:solidFill>
            </a:rPr>
            <a:t>млн.руб.</a:t>
          </a:r>
          <a:r>
            <a:rPr lang="ru-RU" sz="900" b="0" dirty="0" smtClean="0">
              <a:solidFill>
                <a:schemeClr val="bg1"/>
              </a:solidFill>
            </a:rPr>
            <a:t> </a:t>
          </a:r>
          <a:endParaRPr lang="ru-RU" sz="90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</dgm:pt>
    <dgm:pt modelId="{226A7AFC-F02B-4918-9876-2617F1B58C0E}" type="pres">
      <dgm:prSet presAssocID="{FAF9CA9F-8B76-46A3-BB3D-BDEC24A324D1}" presName="wedge1" presStyleLbl="node1" presStyleIdx="0" presStyleCnt="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26" custLinFactNeighborY="7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/>
      <dgm:spPr/>
    </dgm:pt>
  </dgm:ptLst>
  <dgm:cxnLst>
    <dgm:cxn modelId="{37254C3B-DB9B-4680-8067-C05A9CE624D1}" type="presOf" srcId="{15899298-6811-4F39-AA89-97D4B553B8C1}" destId="{33B97B66-8054-4EAA-B4FD-29200C9E7F8D}" srcOrd="1" destOrd="0" presId="urn:microsoft.com/office/officeart/2005/8/layout/cycle8"/>
    <dgm:cxn modelId="{F25D7BB3-3096-4E1B-8DA4-1F81B1CB37B0}" type="presOf" srcId="{A20557E0-5ED9-4B67-9A7E-F59539BAC5F5}" destId="{BAFBE116-E4CC-4AB7-9427-4A9A79515842}" srcOrd="1" destOrd="0" presId="urn:microsoft.com/office/officeart/2005/8/layout/cycle8"/>
    <dgm:cxn modelId="{250BB8F0-F365-4C99-8594-DBB0A57BD1C7}" type="presOf" srcId="{FAF9CA9F-8B76-46A3-BB3D-BDEC24A324D1}" destId="{F5A26899-BB90-4686-BA04-827C3018F565}" srcOrd="0" destOrd="0" presId="urn:microsoft.com/office/officeart/2005/8/layout/cycle8"/>
    <dgm:cxn modelId="{AA3B7651-AD23-49AE-9537-6B772239566C}" type="presOf" srcId="{15899298-6811-4F39-AA89-97D4B553B8C1}" destId="{226A7AFC-F02B-4918-9876-2617F1B58C0E}" srcOrd="0" destOrd="0" presId="urn:microsoft.com/office/officeart/2005/8/layout/cycle8"/>
    <dgm:cxn modelId="{3B99CA47-0C2F-40BD-B5CE-FDBC5FAAA6D6}" type="presOf" srcId="{9036F21D-12C9-43AB-86D3-84E0DBC46ECC}" destId="{0A24C628-8A94-44C5-8BBA-588866CEED30}" srcOrd="0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DF8EC8BE-011F-4C37-8E4D-5C0893ED9D84}" type="presOf" srcId="{A20557E0-5ED9-4B67-9A7E-F59539BAC5F5}" destId="{46B20533-4041-4CAF-8619-42837A7B5201}" srcOrd="0" destOrd="0" presId="urn:microsoft.com/office/officeart/2005/8/layout/cycle8"/>
    <dgm:cxn modelId="{CD9DD73B-7EE0-4235-A263-8E3DC04F06DA}" type="presOf" srcId="{9036F21D-12C9-43AB-86D3-84E0DBC46ECC}" destId="{AEEA5B42-5AC8-4CC8-8F21-750891FF6EFB}" srcOrd="1" destOrd="0" presId="urn:microsoft.com/office/officeart/2005/8/layout/cycle8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BAF2A1F0-5DE8-4234-B9C2-11EE6BF6743E}" type="presParOf" srcId="{F5A26899-BB90-4686-BA04-827C3018F565}" destId="{226A7AFC-F02B-4918-9876-2617F1B58C0E}" srcOrd="0" destOrd="0" presId="urn:microsoft.com/office/officeart/2005/8/layout/cycle8"/>
    <dgm:cxn modelId="{F7436FEF-9B18-474D-8403-2BE74B628BBE}" type="presParOf" srcId="{F5A26899-BB90-4686-BA04-827C3018F565}" destId="{1233A9E9-F539-4303-BA20-7538967567AC}" srcOrd="1" destOrd="0" presId="urn:microsoft.com/office/officeart/2005/8/layout/cycle8"/>
    <dgm:cxn modelId="{29B0C2F7-7B0F-4920-A946-91BD305C0766}" type="presParOf" srcId="{F5A26899-BB90-4686-BA04-827C3018F565}" destId="{69F47544-92D9-424C-8414-CEFCE82DDCA0}" srcOrd="2" destOrd="0" presId="urn:microsoft.com/office/officeart/2005/8/layout/cycle8"/>
    <dgm:cxn modelId="{6C590DA6-C802-4AE9-87BE-86AB2F88BCF8}" type="presParOf" srcId="{F5A26899-BB90-4686-BA04-827C3018F565}" destId="{33B97B66-8054-4EAA-B4FD-29200C9E7F8D}" srcOrd="3" destOrd="0" presId="urn:microsoft.com/office/officeart/2005/8/layout/cycle8"/>
    <dgm:cxn modelId="{48C2BEAA-BEF2-4AEE-95AC-D48AE5CE00B5}" type="presParOf" srcId="{F5A26899-BB90-4686-BA04-827C3018F565}" destId="{0A24C628-8A94-44C5-8BBA-588866CEED30}" srcOrd="4" destOrd="0" presId="urn:microsoft.com/office/officeart/2005/8/layout/cycle8"/>
    <dgm:cxn modelId="{F1226ED8-941C-4733-9865-7B19C65DE9C6}" type="presParOf" srcId="{F5A26899-BB90-4686-BA04-827C3018F565}" destId="{598B30D0-F770-4E74-B93D-1BBDFE479668}" srcOrd="5" destOrd="0" presId="urn:microsoft.com/office/officeart/2005/8/layout/cycle8"/>
    <dgm:cxn modelId="{C04F8938-1537-43C7-B2FC-03E341D9241D}" type="presParOf" srcId="{F5A26899-BB90-4686-BA04-827C3018F565}" destId="{BE252B75-9FC3-482C-AB38-C14F00F1A330}" srcOrd="6" destOrd="0" presId="urn:microsoft.com/office/officeart/2005/8/layout/cycle8"/>
    <dgm:cxn modelId="{D232E9F3-1878-4405-A7C7-8E7313D27E9A}" type="presParOf" srcId="{F5A26899-BB90-4686-BA04-827C3018F565}" destId="{AEEA5B42-5AC8-4CC8-8F21-750891FF6EFB}" srcOrd="7" destOrd="0" presId="urn:microsoft.com/office/officeart/2005/8/layout/cycle8"/>
    <dgm:cxn modelId="{28985148-11CB-41F6-B95D-35F14455E1FA}" type="presParOf" srcId="{F5A26899-BB90-4686-BA04-827C3018F565}" destId="{46B20533-4041-4CAF-8619-42837A7B5201}" srcOrd="8" destOrd="0" presId="urn:microsoft.com/office/officeart/2005/8/layout/cycle8"/>
    <dgm:cxn modelId="{BCB11E5F-383B-4CA2-A88A-2FEA5FD7A908}" type="presParOf" srcId="{F5A26899-BB90-4686-BA04-827C3018F565}" destId="{2EAC07E9-3F83-4044-A19D-E9902A762C08}" srcOrd="9" destOrd="0" presId="urn:microsoft.com/office/officeart/2005/8/layout/cycle8"/>
    <dgm:cxn modelId="{6132E524-3A4F-43B6-9F54-1387C0F008EA}" type="presParOf" srcId="{F5A26899-BB90-4686-BA04-827C3018F565}" destId="{0BB27E40-2C33-4FC2-BD67-1A523B223114}" srcOrd="10" destOrd="0" presId="urn:microsoft.com/office/officeart/2005/8/layout/cycle8"/>
    <dgm:cxn modelId="{196B178F-0E3C-4388-BAD9-EA7578593F9D}" type="presParOf" srcId="{F5A26899-BB90-4686-BA04-827C3018F565}" destId="{BAFBE116-E4CC-4AB7-9427-4A9A79515842}" srcOrd="11" destOrd="0" presId="urn:microsoft.com/office/officeart/2005/8/layout/cycle8"/>
    <dgm:cxn modelId="{422FCCA5-22B2-4909-9199-2F45BC7CD6B0}" type="presParOf" srcId="{F5A26899-BB90-4686-BA04-827C3018F565}" destId="{FE3541EB-E5DD-4E4B-B344-D358BBA22619}" srcOrd="12" destOrd="0" presId="urn:microsoft.com/office/officeart/2005/8/layout/cycle8"/>
    <dgm:cxn modelId="{23AFA4BF-0E28-4FE7-92CA-E481BA36D69D}" type="presParOf" srcId="{F5A26899-BB90-4686-BA04-827C3018F565}" destId="{BA826FD6-734D-4462-B7C1-C67726563048}" srcOrd="13" destOrd="0" presId="urn:microsoft.com/office/officeart/2005/8/layout/cycle8"/>
    <dgm:cxn modelId="{D092E089-379A-4D3A-B82A-0566E25B2FA9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600" dirty="0" smtClean="0">
              <a:solidFill>
                <a:schemeClr val="bg1"/>
              </a:solidFill>
            </a:rPr>
            <a:t>до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3 **</a:t>
          </a:r>
          <a:r>
            <a:rPr lang="ru-RU" sz="600" b="0" dirty="0" smtClean="0">
              <a:solidFill>
                <a:schemeClr val="bg1"/>
              </a:solidFill>
            </a:rPr>
            <a:t>лет</a:t>
          </a:r>
          <a:r>
            <a:rPr lang="ru-RU" sz="900" dirty="0" smtClean="0">
              <a:solidFill>
                <a:schemeClr val="bg1"/>
              </a:solidFill>
            </a:rPr>
            <a:t> </a:t>
          </a:r>
          <a:endParaRPr lang="ru-RU" sz="9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9,75</a:t>
          </a:r>
          <a:r>
            <a:rPr lang="ru-RU" sz="1000" b="0" dirty="0" smtClean="0">
              <a:solidFill>
                <a:schemeClr val="bg1"/>
              </a:solidFill>
            </a:rPr>
            <a:t>%</a:t>
          </a:r>
          <a:r>
            <a:rPr lang="ru-RU" sz="1000" b="1" dirty="0" smtClean="0">
              <a:solidFill>
                <a:schemeClr val="bg1"/>
              </a:solidFill>
            </a:rPr>
            <a:t> – 10,75</a:t>
          </a:r>
          <a:r>
            <a:rPr lang="ru-RU" sz="1000" b="0" dirty="0" smtClean="0">
              <a:solidFill>
                <a:schemeClr val="bg1"/>
              </a:solidFill>
            </a:rPr>
            <a:t>%</a:t>
          </a:r>
          <a:r>
            <a:rPr lang="ru-RU" sz="1400" b="1" dirty="0" smtClean="0">
              <a:solidFill>
                <a:schemeClr val="bg1"/>
              </a:solidFill>
            </a:rPr>
            <a:t>*</a:t>
          </a:r>
          <a:endParaRPr lang="ru-RU" sz="1000" dirty="0">
            <a:solidFill>
              <a:schemeClr val="bg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/>
        <a:lstStyle/>
        <a:p>
          <a:r>
            <a:rPr lang="ru-RU" sz="600" b="0" dirty="0" smtClean="0">
              <a:solidFill>
                <a:schemeClr val="bg1"/>
              </a:solidFill>
            </a:rPr>
            <a:t>до</a:t>
          </a:r>
          <a:r>
            <a:rPr lang="ru-RU" sz="900" b="0" dirty="0" smtClean="0">
              <a:solidFill>
                <a:schemeClr val="bg1"/>
              </a:solidFill>
            </a:rPr>
            <a:t> </a:t>
          </a:r>
          <a:r>
            <a:rPr lang="ru-RU" sz="900" b="1" dirty="0" smtClean="0">
              <a:solidFill>
                <a:schemeClr val="bg1"/>
              </a:solidFill>
            </a:rPr>
            <a:t>1 </a:t>
          </a:r>
          <a:r>
            <a:rPr lang="ru-RU" sz="600" b="0" dirty="0" smtClean="0">
              <a:solidFill>
                <a:schemeClr val="bg1"/>
              </a:solidFill>
            </a:rPr>
            <a:t>млн.руб.</a:t>
          </a:r>
          <a:r>
            <a:rPr lang="ru-RU" sz="900" b="0" dirty="0" smtClean="0">
              <a:solidFill>
                <a:schemeClr val="bg1"/>
              </a:solidFill>
            </a:rPr>
            <a:t>  </a:t>
          </a:r>
          <a:endParaRPr lang="ru-RU" sz="90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</dgm:pt>
    <dgm:pt modelId="{226A7AFC-F02B-4918-9876-2617F1B58C0E}" type="pres">
      <dgm:prSet presAssocID="{FAF9CA9F-8B76-46A3-BB3D-BDEC24A324D1}" presName="wedge1" presStyleLbl="node1" presStyleIdx="0" presStyleCnt="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26" custLinFactNeighborY="7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5698C8E4-4CDF-4BC0-B2B7-07AC16015A69}" type="presOf" srcId="{FAF9CA9F-8B76-46A3-BB3D-BDEC24A324D1}" destId="{F5A26899-BB90-4686-BA04-827C3018F565}" srcOrd="0" destOrd="0" presId="urn:microsoft.com/office/officeart/2005/8/layout/cycle8"/>
    <dgm:cxn modelId="{EE0F2CE1-C288-4E3B-BEDE-3FBFE4F2D896}" type="presOf" srcId="{A20557E0-5ED9-4B67-9A7E-F59539BAC5F5}" destId="{BAFBE116-E4CC-4AB7-9427-4A9A79515842}" srcOrd="1" destOrd="0" presId="urn:microsoft.com/office/officeart/2005/8/layout/cycle8"/>
    <dgm:cxn modelId="{054390F6-9F33-4DCF-87A9-07E11AC81F26}" type="presOf" srcId="{A20557E0-5ED9-4B67-9A7E-F59539BAC5F5}" destId="{46B20533-4041-4CAF-8619-42837A7B5201}" srcOrd="0" destOrd="0" presId="urn:microsoft.com/office/officeart/2005/8/layout/cycle8"/>
    <dgm:cxn modelId="{EDB124A2-7779-4AC2-AD7C-CB7A1DD77F60}" type="presOf" srcId="{15899298-6811-4F39-AA89-97D4B553B8C1}" destId="{33B97B66-8054-4EAA-B4FD-29200C9E7F8D}" srcOrd="1" destOrd="0" presId="urn:microsoft.com/office/officeart/2005/8/layout/cycle8"/>
    <dgm:cxn modelId="{2B144C07-47FE-4602-B221-067352F49509}" type="presOf" srcId="{15899298-6811-4F39-AA89-97D4B553B8C1}" destId="{226A7AFC-F02B-4918-9876-2617F1B58C0E}" srcOrd="0" destOrd="0" presId="urn:microsoft.com/office/officeart/2005/8/layout/cycle8"/>
    <dgm:cxn modelId="{505E7202-14E7-4B9B-BC05-86173BEAC9DC}" type="presOf" srcId="{9036F21D-12C9-43AB-86D3-84E0DBC46ECC}" destId="{0A24C628-8A94-44C5-8BBA-588866CEED30}" srcOrd="0" destOrd="0" presId="urn:microsoft.com/office/officeart/2005/8/layout/cycle8"/>
    <dgm:cxn modelId="{8F57125A-822D-4E61-9495-4CAAE29DD5CD}" type="presOf" srcId="{9036F21D-12C9-43AB-86D3-84E0DBC46ECC}" destId="{AEEA5B42-5AC8-4CC8-8F21-750891FF6EFB}" srcOrd="1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A811614F-376B-4261-8DB8-BC898AE2FCA4}" type="presParOf" srcId="{F5A26899-BB90-4686-BA04-827C3018F565}" destId="{226A7AFC-F02B-4918-9876-2617F1B58C0E}" srcOrd="0" destOrd="0" presId="urn:microsoft.com/office/officeart/2005/8/layout/cycle8"/>
    <dgm:cxn modelId="{D8F01017-C50A-4AE4-998B-6948399E8DA3}" type="presParOf" srcId="{F5A26899-BB90-4686-BA04-827C3018F565}" destId="{1233A9E9-F539-4303-BA20-7538967567AC}" srcOrd="1" destOrd="0" presId="urn:microsoft.com/office/officeart/2005/8/layout/cycle8"/>
    <dgm:cxn modelId="{5D18CE26-A237-44CA-9D70-E62F44C3611B}" type="presParOf" srcId="{F5A26899-BB90-4686-BA04-827C3018F565}" destId="{69F47544-92D9-424C-8414-CEFCE82DDCA0}" srcOrd="2" destOrd="0" presId="urn:microsoft.com/office/officeart/2005/8/layout/cycle8"/>
    <dgm:cxn modelId="{8C6FBC92-FBDD-460D-859E-3203F6C6D5F4}" type="presParOf" srcId="{F5A26899-BB90-4686-BA04-827C3018F565}" destId="{33B97B66-8054-4EAA-B4FD-29200C9E7F8D}" srcOrd="3" destOrd="0" presId="urn:microsoft.com/office/officeart/2005/8/layout/cycle8"/>
    <dgm:cxn modelId="{BD4B5C69-01CA-4CB1-B1EA-86295CD189FF}" type="presParOf" srcId="{F5A26899-BB90-4686-BA04-827C3018F565}" destId="{0A24C628-8A94-44C5-8BBA-588866CEED30}" srcOrd="4" destOrd="0" presId="urn:microsoft.com/office/officeart/2005/8/layout/cycle8"/>
    <dgm:cxn modelId="{36ACC76E-B70F-4573-9568-18299E4806CD}" type="presParOf" srcId="{F5A26899-BB90-4686-BA04-827C3018F565}" destId="{598B30D0-F770-4E74-B93D-1BBDFE479668}" srcOrd="5" destOrd="0" presId="urn:microsoft.com/office/officeart/2005/8/layout/cycle8"/>
    <dgm:cxn modelId="{2B699306-9909-403A-85F1-6C71AF536F70}" type="presParOf" srcId="{F5A26899-BB90-4686-BA04-827C3018F565}" destId="{BE252B75-9FC3-482C-AB38-C14F00F1A330}" srcOrd="6" destOrd="0" presId="urn:microsoft.com/office/officeart/2005/8/layout/cycle8"/>
    <dgm:cxn modelId="{42243402-6607-45E1-8B4B-F4F003770961}" type="presParOf" srcId="{F5A26899-BB90-4686-BA04-827C3018F565}" destId="{AEEA5B42-5AC8-4CC8-8F21-750891FF6EFB}" srcOrd="7" destOrd="0" presId="urn:microsoft.com/office/officeart/2005/8/layout/cycle8"/>
    <dgm:cxn modelId="{245994C7-F438-482E-9282-913895334787}" type="presParOf" srcId="{F5A26899-BB90-4686-BA04-827C3018F565}" destId="{46B20533-4041-4CAF-8619-42837A7B5201}" srcOrd="8" destOrd="0" presId="urn:microsoft.com/office/officeart/2005/8/layout/cycle8"/>
    <dgm:cxn modelId="{9FC81CF3-BE4D-49B0-8CDE-E01156296F15}" type="presParOf" srcId="{F5A26899-BB90-4686-BA04-827C3018F565}" destId="{2EAC07E9-3F83-4044-A19D-E9902A762C08}" srcOrd="9" destOrd="0" presId="urn:microsoft.com/office/officeart/2005/8/layout/cycle8"/>
    <dgm:cxn modelId="{0C9EC339-B792-4596-9D6F-C91ED808BF90}" type="presParOf" srcId="{F5A26899-BB90-4686-BA04-827C3018F565}" destId="{0BB27E40-2C33-4FC2-BD67-1A523B223114}" srcOrd="10" destOrd="0" presId="urn:microsoft.com/office/officeart/2005/8/layout/cycle8"/>
    <dgm:cxn modelId="{85B6786B-997A-44FB-A07F-2F475FCFF677}" type="presParOf" srcId="{F5A26899-BB90-4686-BA04-827C3018F565}" destId="{BAFBE116-E4CC-4AB7-9427-4A9A79515842}" srcOrd="11" destOrd="0" presId="urn:microsoft.com/office/officeart/2005/8/layout/cycle8"/>
    <dgm:cxn modelId="{9276724F-FB78-46AA-BF94-D1D7EC3E69F1}" type="presParOf" srcId="{F5A26899-BB90-4686-BA04-827C3018F565}" destId="{FE3541EB-E5DD-4E4B-B344-D358BBA22619}" srcOrd="12" destOrd="0" presId="urn:microsoft.com/office/officeart/2005/8/layout/cycle8"/>
    <dgm:cxn modelId="{A7347A28-DBBE-4103-9C89-01A437B65360}" type="presParOf" srcId="{F5A26899-BB90-4686-BA04-827C3018F565}" destId="{BA826FD6-734D-4462-B7C1-C67726563048}" srcOrd="13" destOrd="0" presId="urn:microsoft.com/office/officeart/2005/8/layout/cycle8"/>
    <dgm:cxn modelId="{D5DF1691-CA1E-4AF9-B0E3-899FAE8DF3BD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600" dirty="0" smtClean="0">
              <a:solidFill>
                <a:schemeClr val="bg1"/>
              </a:solidFill>
            </a:rPr>
            <a:t>от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2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600" dirty="0" smtClean="0">
              <a:solidFill>
                <a:schemeClr val="bg1"/>
              </a:solidFill>
            </a:rPr>
            <a:t>до</a:t>
          </a:r>
          <a:r>
            <a:rPr lang="ru-RU" sz="1000" b="1" dirty="0" smtClean="0">
              <a:solidFill>
                <a:schemeClr val="bg1"/>
              </a:solidFill>
            </a:rPr>
            <a:t> 7 </a:t>
          </a:r>
          <a:r>
            <a:rPr lang="ru-RU" sz="600" b="0" dirty="0" smtClean="0">
              <a:solidFill>
                <a:schemeClr val="bg1"/>
              </a:solidFill>
            </a:rPr>
            <a:t>лет</a:t>
          </a:r>
          <a:endParaRPr lang="ru-RU" sz="600" b="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endParaRPr lang="en-US" sz="1000" b="1" dirty="0" smtClean="0">
            <a:solidFill>
              <a:schemeClr val="bg1"/>
            </a:solidFill>
          </a:endParaRPr>
        </a:p>
        <a:p>
          <a:r>
            <a:rPr lang="ru-RU" sz="1000" b="1" dirty="0" smtClean="0">
              <a:solidFill>
                <a:schemeClr val="bg1"/>
              </a:solidFill>
            </a:rPr>
            <a:t>7,75</a:t>
          </a:r>
          <a:r>
            <a:rPr lang="en-US" sz="1000" b="1" dirty="0" smtClean="0">
              <a:solidFill>
                <a:schemeClr val="bg1"/>
              </a:solidFill>
            </a:rPr>
            <a:t> </a:t>
          </a:r>
          <a:r>
            <a:rPr lang="ru-RU" sz="1000" b="0" dirty="0" smtClean="0">
              <a:solidFill>
                <a:schemeClr val="bg1"/>
              </a:solidFill>
            </a:rPr>
            <a:t>%</a:t>
          </a:r>
          <a:r>
            <a:rPr lang="ru-RU" sz="900" dirty="0" smtClean="0">
              <a:solidFill>
                <a:schemeClr val="bg1"/>
              </a:solidFill>
            </a:rPr>
            <a:t> </a:t>
          </a:r>
        </a:p>
        <a:p>
          <a:endParaRPr lang="ru-RU" sz="900" dirty="0">
            <a:solidFill>
              <a:schemeClr val="tx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/>
        <a:lstStyle/>
        <a:p>
          <a:r>
            <a:rPr lang="ru-RU" sz="600" b="0" dirty="0" smtClean="0">
              <a:solidFill>
                <a:schemeClr val="bg1"/>
              </a:solidFill>
            </a:rPr>
            <a:t>от</a:t>
          </a:r>
          <a:r>
            <a:rPr lang="ru-RU" sz="900" b="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60</a:t>
          </a:r>
          <a:r>
            <a:rPr lang="ru-RU" sz="900" b="0" dirty="0" smtClean="0">
              <a:solidFill>
                <a:schemeClr val="bg1"/>
              </a:solidFill>
            </a:rPr>
            <a:t> </a:t>
          </a:r>
          <a:r>
            <a:rPr lang="ru-RU" sz="600" b="0" dirty="0" smtClean="0">
              <a:solidFill>
                <a:schemeClr val="bg1"/>
              </a:solidFill>
            </a:rPr>
            <a:t>до</a:t>
          </a:r>
          <a:r>
            <a:rPr lang="ru-RU" sz="900" b="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150</a:t>
          </a:r>
          <a:endParaRPr lang="ru-RU" sz="900" b="0" dirty="0" smtClean="0">
            <a:solidFill>
              <a:schemeClr val="bg1"/>
            </a:solidFill>
          </a:endParaRPr>
        </a:p>
        <a:p>
          <a:r>
            <a:rPr lang="ru-RU" sz="600" b="0" dirty="0" smtClean="0">
              <a:solidFill>
                <a:schemeClr val="bg1"/>
              </a:solidFill>
            </a:rPr>
            <a:t>млн. руб. **</a:t>
          </a:r>
          <a:endParaRPr lang="ru-RU" sz="60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</dgm:pt>
    <dgm:pt modelId="{226A7AFC-F02B-4918-9876-2617F1B58C0E}" type="pres">
      <dgm:prSet presAssocID="{FAF9CA9F-8B76-46A3-BB3D-BDEC24A324D1}" presName="wedge1" presStyleLbl="node1" presStyleIdx="0" presStyleCnt="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675" custLinFactNeighborY="57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/>
      <dgm:spPr/>
    </dgm:pt>
  </dgm:ptLst>
  <dgm:cxnLst>
    <dgm:cxn modelId="{A811CD54-EE46-4F66-BD49-E113EEBF47BC}" type="presOf" srcId="{A20557E0-5ED9-4B67-9A7E-F59539BAC5F5}" destId="{BAFBE116-E4CC-4AB7-9427-4A9A79515842}" srcOrd="1" destOrd="0" presId="urn:microsoft.com/office/officeart/2005/8/layout/cycle8"/>
    <dgm:cxn modelId="{0AB05FA9-C9A8-4BD4-97BF-593739F92808}" type="presOf" srcId="{9036F21D-12C9-43AB-86D3-84E0DBC46ECC}" destId="{AEEA5B42-5AC8-4CC8-8F21-750891FF6EFB}" srcOrd="1" destOrd="0" presId="urn:microsoft.com/office/officeart/2005/8/layout/cycle8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434A4C9B-447B-453D-B604-E4CF63656F9E}" type="presOf" srcId="{FAF9CA9F-8B76-46A3-BB3D-BDEC24A324D1}" destId="{F5A26899-BB90-4686-BA04-827C3018F565}" srcOrd="0" destOrd="0" presId="urn:microsoft.com/office/officeart/2005/8/layout/cycle8"/>
    <dgm:cxn modelId="{3B118625-8DAE-4FE7-A556-717C4C5F1BC6}" type="presOf" srcId="{9036F21D-12C9-43AB-86D3-84E0DBC46ECC}" destId="{0A24C628-8A94-44C5-8BBA-588866CEED30}" srcOrd="0" destOrd="0" presId="urn:microsoft.com/office/officeart/2005/8/layout/cycle8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5192EBF6-39EC-4D35-B519-F79C53B73936}" type="presOf" srcId="{A20557E0-5ED9-4B67-9A7E-F59539BAC5F5}" destId="{46B20533-4041-4CAF-8619-42837A7B5201}" srcOrd="0" destOrd="0" presId="urn:microsoft.com/office/officeart/2005/8/layout/cycle8"/>
    <dgm:cxn modelId="{CB3863A4-FF1B-4F9A-8A11-F6C608227620}" type="presOf" srcId="{15899298-6811-4F39-AA89-97D4B553B8C1}" destId="{33B97B66-8054-4EAA-B4FD-29200C9E7F8D}" srcOrd="1" destOrd="0" presId="urn:microsoft.com/office/officeart/2005/8/layout/cycle8"/>
    <dgm:cxn modelId="{7345A52C-1531-4F4C-B5FC-37114B20EEA2}" type="presOf" srcId="{15899298-6811-4F39-AA89-97D4B553B8C1}" destId="{226A7AFC-F02B-4918-9876-2617F1B58C0E}" srcOrd="0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F5AD7920-2D7A-4F9D-ACEC-1A0876FE8B55}" type="presParOf" srcId="{F5A26899-BB90-4686-BA04-827C3018F565}" destId="{226A7AFC-F02B-4918-9876-2617F1B58C0E}" srcOrd="0" destOrd="0" presId="urn:microsoft.com/office/officeart/2005/8/layout/cycle8"/>
    <dgm:cxn modelId="{E6810BE7-2EE4-4C9C-AFB9-152E2F3C8E48}" type="presParOf" srcId="{F5A26899-BB90-4686-BA04-827C3018F565}" destId="{1233A9E9-F539-4303-BA20-7538967567AC}" srcOrd="1" destOrd="0" presId="urn:microsoft.com/office/officeart/2005/8/layout/cycle8"/>
    <dgm:cxn modelId="{7C272B6D-2F87-44E2-88FF-7FAD5F63989B}" type="presParOf" srcId="{F5A26899-BB90-4686-BA04-827C3018F565}" destId="{69F47544-92D9-424C-8414-CEFCE82DDCA0}" srcOrd="2" destOrd="0" presId="urn:microsoft.com/office/officeart/2005/8/layout/cycle8"/>
    <dgm:cxn modelId="{5125AEE8-A1D8-4797-BD52-ABF067A8D753}" type="presParOf" srcId="{F5A26899-BB90-4686-BA04-827C3018F565}" destId="{33B97B66-8054-4EAA-B4FD-29200C9E7F8D}" srcOrd="3" destOrd="0" presId="urn:microsoft.com/office/officeart/2005/8/layout/cycle8"/>
    <dgm:cxn modelId="{799FB40B-97EC-4674-B7D2-C36FD81F77B1}" type="presParOf" srcId="{F5A26899-BB90-4686-BA04-827C3018F565}" destId="{0A24C628-8A94-44C5-8BBA-588866CEED30}" srcOrd="4" destOrd="0" presId="urn:microsoft.com/office/officeart/2005/8/layout/cycle8"/>
    <dgm:cxn modelId="{3E57D3DC-1FAD-4FCE-A7CF-024FB1421211}" type="presParOf" srcId="{F5A26899-BB90-4686-BA04-827C3018F565}" destId="{598B30D0-F770-4E74-B93D-1BBDFE479668}" srcOrd="5" destOrd="0" presId="urn:microsoft.com/office/officeart/2005/8/layout/cycle8"/>
    <dgm:cxn modelId="{5A1DE518-0FEF-488F-9AFF-E100FFB38CC6}" type="presParOf" srcId="{F5A26899-BB90-4686-BA04-827C3018F565}" destId="{BE252B75-9FC3-482C-AB38-C14F00F1A330}" srcOrd="6" destOrd="0" presId="urn:microsoft.com/office/officeart/2005/8/layout/cycle8"/>
    <dgm:cxn modelId="{3ECB8AC6-E604-4E69-8FF1-CB8C089397D6}" type="presParOf" srcId="{F5A26899-BB90-4686-BA04-827C3018F565}" destId="{AEEA5B42-5AC8-4CC8-8F21-750891FF6EFB}" srcOrd="7" destOrd="0" presId="urn:microsoft.com/office/officeart/2005/8/layout/cycle8"/>
    <dgm:cxn modelId="{8101F154-4EA3-41E3-A75B-91D4EECB79AD}" type="presParOf" srcId="{F5A26899-BB90-4686-BA04-827C3018F565}" destId="{46B20533-4041-4CAF-8619-42837A7B5201}" srcOrd="8" destOrd="0" presId="urn:microsoft.com/office/officeart/2005/8/layout/cycle8"/>
    <dgm:cxn modelId="{1BB5CF3B-1F4D-43D6-9270-59392FF4A85E}" type="presParOf" srcId="{F5A26899-BB90-4686-BA04-827C3018F565}" destId="{2EAC07E9-3F83-4044-A19D-E9902A762C08}" srcOrd="9" destOrd="0" presId="urn:microsoft.com/office/officeart/2005/8/layout/cycle8"/>
    <dgm:cxn modelId="{0FBA34BC-4FDE-4A83-8FD2-F2EA081E1228}" type="presParOf" srcId="{F5A26899-BB90-4686-BA04-827C3018F565}" destId="{0BB27E40-2C33-4FC2-BD67-1A523B223114}" srcOrd="10" destOrd="0" presId="urn:microsoft.com/office/officeart/2005/8/layout/cycle8"/>
    <dgm:cxn modelId="{6FA85A97-6101-45A1-B94B-251BEDCEA4A8}" type="presParOf" srcId="{F5A26899-BB90-4686-BA04-827C3018F565}" destId="{BAFBE116-E4CC-4AB7-9427-4A9A79515842}" srcOrd="11" destOrd="0" presId="urn:microsoft.com/office/officeart/2005/8/layout/cycle8"/>
    <dgm:cxn modelId="{31B74517-0500-4989-8CBF-AA900F56C9E1}" type="presParOf" srcId="{F5A26899-BB90-4686-BA04-827C3018F565}" destId="{FE3541EB-E5DD-4E4B-B344-D358BBA22619}" srcOrd="12" destOrd="0" presId="urn:microsoft.com/office/officeart/2005/8/layout/cycle8"/>
    <dgm:cxn modelId="{F71B993C-1EB8-4394-BC57-A93884778C14}" type="presParOf" srcId="{F5A26899-BB90-4686-BA04-827C3018F565}" destId="{BA826FD6-734D-4462-B7C1-C67726563048}" srcOrd="13" destOrd="0" presId="urn:microsoft.com/office/officeart/2005/8/layout/cycle8"/>
    <dgm:cxn modelId="{48EB9259-A26D-4EE8-BA17-9E29A2552308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600" dirty="0" smtClean="0">
              <a:solidFill>
                <a:schemeClr val="bg1"/>
              </a:solidFill>
            </a:rPr>
            <a:t>од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900" b="1" dirty="0" smtClean="0">
              <a:solidFill>
                <a:schemeClr val="bg1"/>
              </a:solidFill>
            </a:rPr>
            <a:t>1</a:t>
          </a:r>
          <a:r>
            <a:rPr lang="ru-RU" sz="900" dirty="0" smtClean="0">
              <a:solidFill>
                <a:schemeClr val="bg1"/>
              </a:solidFill>
            </a:rPr>
            <a:t> -</a:t>
          </a:r>
          <a:r>
            <a:rPr lang="ru-RU" sz="600" dirty="0" smtClean="0">
              <a:solidFill>
                <a:schemeClr val="bg1"/>
              </a:solidFill>
            </a:rPr>
            <a:t>  </a:t>
          </a:r>
          <a:r>
            <a:rPr lang="ru-RU" sz="900" b="1" dirty="0" smtClean="0">
              <a:solidFill>
                <a:schemeClr val="bg1"/>
              </a:solidFill>
            </a:rPr>
            <a:t>2 </a:t>
          </a:r>
          <a:r>
            <a:rPr lang="ru-RU" sz="600" b="0" dirty="0" smtClean="0">
              <a:solidFill>
                <a:schemeClr val="bg1"/>
              </a:solidFill>
            </a:rPr>
            <a:t>лет</a:t>
          </a:r>
          <a:r>
            <a:rPr lang="ru-RU" sz="900" dirty="0" smtClean="0">
              <a:solidFill>
                <a:schemeClr val="bg1"/>
              </a:solidFill>
            </a:rPr>
            <a:t> </a:t>
          </a:r>
          <a:endParaRPr lang="ru-RU" sz="9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8,5</a:t>
          </a:r>
          <a:r>
            <a:rPr lang="ru-RU" sz="1000" b="0" dirty="0" smtClean="0">
              <a:solidFill>
                <a:schemeClr val="bg1"/>
              </a:solidFill>
            </a:rPr>
            <a:t>%</a:t>
          </a:r>
          <a:r>
            <a:rPr lang="ru-RU" sz="900" b="0" dirty="0" smtClean="0">
              <a:solidFill>
                <a:schemeClr val="bg1"/>
              </a:solidFill>
            </a:rPr>
            <a:t>  - </a:t>
          </a:r>
          <a:r>
            <a:rPr lang="ru-RU" sz="600" b="0" dirty="0" smtClean="0">
              <a:solidFill>
                <a:schemeClr val="bg1"/>
              </a:solidFill>
            </a:rPr>
            <a:t>Неторговый сектор</a:t>
          </a:r>
          <a:r>
            <a:rPr lang="ru-RU" sz="900" b="0" dirty="0" smtClean="0">
              <a:solidFill>
                <a:schemeClr val="bg1"/>
              </a:solidFill>
            </a:rPr>
            <a:t>; </a:t>
          </a:r>
          <a:r>
            <a:rPr lang="ru-RU" sz="1000" b="1" dirty="0" smtClean="0">
              <a:solidFill>
                <a:schemeClr val="bg1"/>
              </a:solidFill>
            </a:rPr>
            <a:t>9,5</a:t>
          </a:r>
          <a:r>
            <a:rPr lang="ru-RU" sz="1000" b="0" dirty="0" smtClean="0">
              <a:solidFill>
                <a:schemeClr val="bg1"/>
              </a:solidFill>
            </a:rPr>
            <a:t>%</a:t>
          </a:r>
          <a:r>
            <a:rPr lang="ru-RU" sz="1000" b="1" dirty="0" smtClean="0">
              <a:solidFill>
                <a:schemeClr val="bg1"/>
              </a:solidFill>
            </a:rPr>
            <a:t> </a:t>
          </a:r>
          <a:r>
            <a:rPr lang="ru-RU" sz="900" b="1" dirty="0" smtClean="0">
              <a:solidFill>
                <a:schemeClr val="bg1"/>
              </a:solidFill>
            </a:rPr>
            <a:t>- </a:t>
          </a:r>
          <a:r>
            <a:rPr lang="ru-RU" sz="600" b="0" dirty="0" smtClean="0">
              <a:solidFill>
                <a:schemeClr val="bg1"/>
              </a:solidFill>
            </a:rPr>
            <a:t>базовый </a:t>
          </a:r>
          <a:endParaRPr lang="ru-RU" sz="600" dirty="0">
            <a:solidFill>
              <a:schemeClr val="tx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/>
        <a:lstStyle/>
        <a:p>
          <a:r>
            <a:rPr lang="ru-RU" sz="600" b="0" dirty="0" smtClean="0"/>
            <a:t>до </a:t>
          </a:r>
          <a:r>
            <a:rPr lang="ru-RU" sz="600" b="1" dirty="0" smtClean="0"/>
            <a:t>60 </a:t>
          </a:r>
          <a:r>
            <a:rPr lang="ru-RU" sz="600" b="0" dirty="0" err="1" smtClean="0"/>
            <a:t>млн.руб</a:t>
          </a:r>
          <a:r>
            <a:rPr lang="ru-RU" sz="600" b="0" dirty="0" smtClean="0"/>
            <a:t>.– базовый </a:t>
          </a:r>
          <a:r>
            <a:rPr lang="ru-RU" sz="600" b="0" dirty="0" smtClean="0">
              <a:solidFill>
                <a:schemeClr val="bg1"/>
              </a:solidFill>
            </a:rPr>
            <a:t>до </a:t>
          </a:r>
          <a:r>
            <a:rPr lang="ru-RU" sz="900" b="1" dirty="0" smtClean="0">
              <a:solidFill>
                <a:schemeClr val="bg1"/>
              </a:solidFill>
            </a:rPr>
            <a:t>150</a:t>
          </a:r>
          <a:r>
            <a:rPr lang="ru-RU" sz="600" b="0" dirty="0" smtClean="0">
              <a:solidFill>
                <a:schemeClr val="bg1"/>
              </a:solidFill>
            </a:rPr>
            <a:t> млн.руб. – Неторговый сектор; </a:t>
          </a:r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</dgm:pt>
    <dgm:pt modelId="{226A7AFC-F02B-4918-9876-2617F1B58C0E}" type="pres">
      <dgm:prSet presAssocID="{FAF9CA9F-8B76-46A3-BB3D-BDEC24A324D1}" presName="wedge1" presStyleLbl="node1" presStyleIdx="0" presStyleCnt="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26" custLinFactNeighborY="7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3BCCFDA5-6855-4DA8-A9B9-BBDDE8D2788B}" type="presOf" srcId="{A20557E0-5ED9-4B67-9A7E-F59539BAC5F5}" destId="{BAFBE116-E4CC-4AB7-9427-4A9A79515842}" srcOrd="1" destOrd="0" presId="urn:microsoft.com/office/officeart/2005/8/layout/cycle8"/>
    <dgm:cxn modelId="{52A170FB-5DD3-423F-8DA0-0814A7F63AEF}" type="presOf" srcId="{A20557E0-5ED9-4B67-9A7E-F59539BAC5F5}" destId="{46B20533-4041-4CAF-8619-42837A7B5201}" srcOrd="0" destOrd="0" presId="urn:microsoft.com/office/officeart/2005/8/layout/cycle8"/>
    <dgm:cxn modelId="{ADA71559-BB82-4591-A7D1-1E3C497068A7}" type="presOf" srcId="{15899298-6811-4F39-AA89-97D4B553B8C1}" destId="{226A7AFC-F02B-4918-9876-2617F1B58C0E}" srcOrd="0" destOrd="0" presId="urn:microsoft.com/office/officeart/2005/8/layout/cycle8"/>
    <dgm:cxn modelId="{8783EBE7-7AE2-441D-9EA3-96267BC0C33E}" type="presOf" srcId="{9036F21D-12C9-43AB-86D3-84E0DBC46ECC}" destId="{AEEA5B42-5AC8-4CC8-8F21-750891FF6EFB}" srcOrd="1" destOrd="0" presId="urn:microsoft.com/office/officeart/2005/8/layout/cycle8"/>
    <dgm:cxn modelId="{9C0AFF19-2735-401C-8CCE-41973EFEA0B2}" type="presOf" srcId="{FAF9CA9F-8B76-46A3-BB3D-BDEC24A324D1}" destId="{F5A26899-BB90-4686-BA04-827C3018F565}" srcOrd="0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1F652907-C25E-4768-878F-300348924542}" type="presOf" srcId="{9036F21D-12C9-43AB-86D3-84E0DBC46ECC}" destId="{0A24C628-8A94-44C5-8BBA-588866CEED30}" srcOrd="0" destOrd="0" presId="urn:microsoft.com/office/officeart/2005/8/layout/cycle8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89854DC8-5A97-459F-86F6-BA3FDAF4231A}" type="presOf" srcId="{15899298-6811-4F39-AA89-97D4B553B8C1}" destId="{33B97B66-8054-4EAA-B4FD-29200C9E7F8D}" srcOrd="1" destOrd="0" presId="urn:microsoft.com/office/officeart/2005/8/layout/cycle8"/>
    <dgm:cxn modelId="{E0C4BA58-43F3-4277-AB52-053DC16A83A7}" type="presParOf" srcId="{F5A26899-BB90-4686-BA04-827C3018F565}" destId="{226A7AFC-F02B-4918-9876-2617F1B58C0E}" srcOrd="0" destOrd="0" presId="urn:microsoft.com/office/officeart/2005/8/layout/cycle8"/>
    <dgm:cxn modelId="{66F7DCBD-A41C-487E-8AFC-1F4D56D51821}" type="presParOf" srcId="{F5A26899-BB90-4686-BA04-827C3018F565}" destId="{1233A9E9-F539-4303-BA20-7538967567AC}" srcOrd="1" destOrd="0" presId="urn:microsoft.com/office/officeart/2005/8/layout/cycle8"/>
    <dgm:cxn modelId="{61B4526D-F298-4C4E-9D42-D77ADB85DB42}" type="presParOf" srcId="{F5A26899-BB90-4686-BA04-827C3018F565}" destId="{69F47544-92D9-424C-8414-CEFCE82DDCA0}" srcOrd="2" destOrd="0" presId="urn:microsoft.com/office/officeart/2005/8/layout/cycle8"/>
    <dgm:cxn modelId="{A596FD9C-4BA0-4114-81F2-E016EF9A823B}" type="presParOf" srcId="{F5A26899-BB90-4686-BA04-827C3018F565}" destId="{33B97B66-8054-4EAA-B4FD-29200C9E7F8D}" srcOrd="3" destOrd="0" presId="urn:microsoft.com/office/officeart/2005/8/layout/cycle8"/>
    <dgm:cxn modelId="{64E45662-CE97-4B49-B246-1E9B1EA3649C}" type="presParOf" srcId="{F5A26899-BB90-4686-BA04-827C3018F565}" destId="{0A24C628-8A94-44C5-8BBA-588866CEED30}" srcOrd="4" destOrd="0" presId="urn:microsoft.com/office/officeart/2005/8/layout/cycle8"/>
    <dgm:cxn modelId="{F9FD9E80-5B31-4AA9-8E2F-220AE057E2F7}" type="presParOf" srcId="{F5A26899-BB90-4686-BA04-827C3018F565}" destId="{598B30D0-F770-4E74-B93D-1BBDFE479668}" srcOrd="5" destOrd="0" presId="urn:microsoft.com/office/officeart/2005/8/layout/cycle8"/>
    <dgm:cxn modelId="{9ED22523-7048-4503-818A-763FAF4809F4}" type="presParOf" srcId="{F5A26899-BB90-4686-BA04-827C3018F565}" destId="{BE252B75-9FC3-482C-AB38-C14F00F1A330}" srcOrd="6" destOrd="0" presId="urn:microsoft.com/office/officeart/2005/8/layout/cycle8"/>
    <dgm:cxn modelId="{4E2AD955-E62F-4285-9221-90815F65EA23}" type="presParOf" srcId="{F5A26899-BB90-4686-BA04-827C3018F565}" destId="{AEEA5B42-5AC8-4CC8-8F21-750891FF6EFB}" srcOrd="7" destOrd="0" presId="urn:microsoft.com/office/officeart/2005/8/layout/cycle8"/>
    <dgm:cxn modelId="{739CAF0E-5E7E-4615-B18E-782F442889E0}" type="presParOf" srcId="{F5A26899-BB90-4686-BA04-827C3018F565}" destId="{46B20533-4041-4CAF-8619-42837A7B5201}" srcOrd="8" destOrd="0" presId="urn:microsoft.com/office/officeart/2005/8/layout/cycle8"/>
    <dgm:cxn modelId="{0C73DA33-8210-4F0B-8A42-76F46D3DE065}" type="presParOf" srcId="{F5A26899-BB90-4686-BA04-827C3018F565}" destId="{2EAC07E9-3F83-4044-A19D-E9902A762C08}" srcOrd="9" destOrd="0" presId="urn:microsoft.com/office/officeart/2005/8/layout/cycle8"/>
    <dgm:cxn modelId="{92BEF93E-B01C-4CCC-A5A7-FC73B06BD89C}" type="presParOf" srcId="{F5A26899-BB90-4686-BA04-827C3018F565}" destId="{0BB27E40-2C33-4FC2-BD67-1A523B223114}" srcOrd="10" destOrd="0" presId="urn:microsoft.com/office/officeart/2005/8/layout/cycle8"/>
    <dgm:cxn modelId="{66A3F77C-EF3F-4064-959C-A3AADB3FE81E}" type="presParOf" srcId="{F5A26899-BB90-4686-BA04-827C3018F565}" destId="{BAFBE116-E4CC-4AB7-9427-4A9A79515842}" srcOrd="11" destOrd="0" presId="urn:microsoft.com/office/officeart/2005/8/layout/cycle8"/>
    <dgm:cxn modelId="{6D148398-8917-4558-AABF-9FD25B23BDDC}" type="presParOf" srcId="{F5A26899-BB90-4686-BA04-827C3018F565}" destId="{FE3541EB-E5DD-4E4B-B344-D358BBA22619}" srcOrd="12" destOrd="0" presId="urn:microsoft.com/office/officeart/2005/8/layout/cycle8"/>
    <dgm:cxn modelId="{8EAA575B-81BC-4D29-AF01-DBFA6BF8BD95}" type="presParOf" srcId="{F5A26899-BB90-4686-BA04-827C3018F565}" destId="{BA826FD6-734D-4462-B7C1-C67726563048}" srcOrd="13" destOrd="0" presId="urn:microsoft.com/office/officeart/2005/8/layout/cycle8"/>
    <dgm:cxn modelId="{A8EB976E-C212-443D-A520-AF43F6C97B19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12C2070-29AB-492C-BC47-3B9BC68A6EB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AB0498-4210-4EC7-B670-94782E7F054C}">
      <dgm:prSet phldrT="[Текст]" custT="1"/>
      <dgm:spPr>
        <a:solidFill>
          <a:srgbClr val="CC3300"/>
        </a:solidFill>
      </dgm:spPr>
      <dgm:t>
        <a:bodyPr/>
        <a:lstStyle/>
        <a:p>
          <a:pPr algn="l"/>
          <a:r>
            <a:rPr lang="ru-RU" sz="1400" b="1" u="none" dirty="0" smtClean="0"/>
            <a:t>Спецтехника для строительства</a:t>
          </a:r>
          <a:endParaRPr lang="ru-RU" sz="1400" u="none" dirty="0"/>
        </a:p>
      </dgm:t>
    </dgm:pt>
    <dgm:pt modelId="{BC621394-5877-4131-84E0-54E25ED9720B}" type="parTrans" cxnId="{14A34643-B995-451C-81BB-1C0BC78FBA0A}">
      <dgm:prSet/>
      <dgm:spPr/>
      <dgm:t>
        <a:bodyPr/>
        <a:lstStyle/>
        <a:p>
          <a:endParaRPr lang="ru-RU"/>
        </a:p>
      </dgm:t>
    </dgm:pt>
    <dgm:pt modelId="{16D0DC92-CF12-49D9-BE4D-561D39EAAD7B}" type="sibTrans" cxnId="{14A34643-B995-451C-81BB-1C0BC78FBA0A}">
      <dgm:prSet/>
      <dgm:spPr/>
      <dgm:t>
        <a:bodyPr/>
        <a:lstStyle/>
        <a:p>
          <a:endParaRPr lang="ru-RU"/>
        </a:p>
      </dgm:t>
    </dgm:pt>
    <dgm:pt modelId="{634F68C8-337B-48D4-9FCB-5603521937E0}">
      <dgm:prSet phldrT="[Текст]" custT="1"/>
      <dgm:spPr>
        <a:solidFill>
          <a:srgbClr val="FFD757">
            <a:alpha val="90000"/>
          </a:srgbClr>
        </a:solidFill>
      </dgm:spPr>
      <dgm:t>
        <a:bodyPr/>
        <a:lstStyle/>
        <a:p>
          <a:r>
            <a:rPr lang="ru-RU" sz="1000" b="1" dirty="0" smtClean="0"/>
            <a:t>автокраны; автобетоносмесители; автобетононасосы, автобетонораздатчик; авторастворовоз; экскаваторы-погрузчики; экскаваторы; самосвалы; бульдозеры; погрузчики и др.</a:t>
          </a:r>
          <a:endParaRPr lang="ru-RU" sz="1000" b="1" dirty="0"/>
        </a:p>
      </dgm:t>
    </dgm:pt>
    <dgm:pt modelId="{3378EAA4-B2B6-4D49-B8B3-F9281260F9F8}" type="parTrans" cxnId="{1B77C6DF-318C-4554-B6A6-08CCAF503ECA}">
      <dgm:prSet/>
      <dgm:spPr/>
      <dgm:t>
        <a:bodyPr/>
        <a:lstStyle/>
        <a:p>
          <a:endParaRPr lang="ru-RU"/>
        </a:p>
      </dgm:t>
    </dgm:pt>
    <dgm:pt modelId="{2835CEB3-4F37-48F9-ABF2-16D5C3AD6910}" type="sibTrans" cxnId="{1B77C6DF-318C-4554-B6A6-08CCAF503ECA}">
      <dgm:prSet/>
      <dgm:spPr/>
      <dgm:t>
        <a:bodyPr/>
        <a:lstStyle/>
        <a:p>
          <a:endParaRPr lang="ru-RU"/>
        </a:p>
      </dgm:t>
    </dgm:pt>
    <dgm:pt modelId="{4537D5DC-5685-483C-B943-4BDD55B0BA6A}">
      <dgm:prSet phldrT="[Текст]" custT="1"/>
      <dgm:spPr>
        <a:solidFill>
          <a:srgbClr val="CC3300"/>
        </a:solidFill>
      </dgm:spPr>
      <dgm:t>
        <a:bodyPr/>
        <a:lstStyle/>
        <a:p>
          <a:pPr algn="l"/>
          <a:r>
            <a:rPr lang="ru-RU" sz="1400" b="1" u="none" dirty="0" smtClean="0"/>
            <a:t>Спецтехника для коммунального хозяйства</a:t>
          </a:r>
          <a:endParaRPr lang="ru-RU" sz="1400" u="none" dirty="0"/>
        </a:p>
      </dgm:t>
    </dgm:pt>
    <dgm:pt modelId="{6E7D616D-ADE6-4A38-A598-63D056D61E69}" type="parTrans" cxnId="{2BC14C6E-4102-4131-B7A4-09FC15D541EB}">
      <dgm:prSet/>
      <dgm:spPr/>
      <dgm:t>
        <a:bodyPr/>
        <a:lstStyle/>
        <a:p>
          <a:endParaRPr lang="ru-RU"/>
        </a:p>
      </dgm:t>
    </dgm:pt>
    <dgm:pt modelId="{AD54AB81-57B2-4D74-B484-FB01B9E4B87B}" type="sibTrans" cxnId="{2BC14C6E-4102-4131-B7A4-09FC15D541EB}">
      <dgm:prSet/>
      <dgm:spPr/>
      <dgm:t>
        <a:bodyPr/>
        <a:lstStyle/>
        <a:p>
          <a:endParaRPr lang="ru-RU"/>
        </a:p>
      </dgm:t>
    </dgm:pt>
    <dgm:pt modelId="{63B29383-7AEC-473D-846E-357FC7E92902}">
      <dgm:prSet phldrT="[Текст]" custT="1"/>
      <dgm:spPr>
        <a:solidFill>
          <a:srgbClr val="FFD757">
            <a:alpha val="90000"/>
          </a:srgbClr>
        </a:solidFill>
      </dgm:spPr>
      <dgm:t>
        <a:bodyPr/>
        <a:lstStyle/>
        <a:p>
          <a:r>
            <a:rPr lang="ru-RU" sz="1000" b="1" dirty="0" smtClean="0"/>
            <a:t>вакуумные машины; подметально-уборочные машины; дорожно-комбинированные машины;  илососные машины;  каналопромывочные машины;  коммунально-уборочная техника на базе трактора; мусоровозы; и др.</a:t>
          </a:r>
          <a:endParaRPr lang="ru-RU" sz="1000" b="1" dirty="0"/>
        </a:p>
      </dgm:t>
    </dgm:pt>
    <dgm:pt modelId="{8F812BD8-E3C5-4694-831D-8EA758E409B6}" type="parTrans" cxnId="{DEC55BC2-FFBA-49D1-968D-D37F214B477B}">
      <dgm:prSet/>
      <dgm:spPr/>
      <dgm:t>
        <a:bodyPr/>
        <a:lstStyle/>
        <a:p>
          <a:endParaRPr lang="ru-RU"/>
        </a:p>
      </dgm:t>
    </dgm:pt>
    <dgm:pt modelId="{1ED4A2E1-22BA-4FE1-BD8B-263DFE72F72A}" type="sibTrans" cxnId="{DEC55BC2-FFBA-49D1-968D-D37F214B477B}">
      <dgm:prSet/>
      <dgm:spPr/>
      <dgm:t>
        <a:bodyPr/>
        <a:lstStyle/>
        <a:p>
          <a:endParaRPr lang="ru-RU"/>
        </a:p>
      </dgm:t>
    </dgm:pt>
    <dgm:pt modelId="{02F57A90-6920-4968-ACE7-05BCB06177FE}">
      <dgm:prSet phldrT="[Текст]" custT="1"/>
      <dgm:spPr>
        <a:solidFill>
          <a:srgbClr val="CC3300"/>
        </a:solidFill>
      </dgm:spPr>
      <dgm:t>
        <a:bodyPr/>
        <a:lstStyle/>
        <a:p>
          <a:pPr algn="l"/>
          <a:r>
            <a:rPr lang="ru-RU" sz="1400" b="1" u="none" dirty="0" smtClean="0"/>
            <a:t>Спецтехника для дорожного хозяйства</a:t>
          </a:r>
          <a:endParaRPr lang="ru-RU" sz="1400" u="none" dirty="0"/>
        </a:p>
      </dgm:t>
    </dgm:pt>
    <dgm:pt modelId="{7DF64F60-51C9-4CE4-8A5A-BD39246D1E1B}" type="parTrans" cxnId="{9D3ABE27-71F7-42A5-966D-E2362F8C3A13}">
      <dgm:prSet/>
      <dgm:spPr/>
      <dgm:t>
        <a:bodyPr/>
        <a:lstStyle/>
        <a:p>
          <a:endParaRPr lang="ru-RU"/>
        </a:p>
      </dgm:t>
    </dgm:pt>
    <dgm:pt modelId="{DCD2730E-16C8-4BB0-BDD5-2038E71C03B9}" type="sibTrans" cxnId="{9D3ABE27-71F7-42A5-966D-E2362F8C3A13}">
      <dgm:prSet/>
      <dgm:spPr/>
      <dgm:t>
        <a:bodyPr/>
        <a:lstStyle/>
        <a:p>
          <a:endParaRPr lang="ru-RU"/>
        </a:p>
      </dgm:t>
    </dgm:pt>
    <dgm:pt modelId="{A0B78248-99F8-44D9-854A-5A3A03FA8119}">
      <dgm:prSet phldrT="[Текст]" custT="1"/>
      <dgm:spPr>
        <a:solidFill>
          <a:srgbClr val="FFD757">
            <a:alpha val="90000"/>
          </a:srgbClr>
        </a:solidFill>
      </dgm:spPr>
      <dgm:t>
        <a:bodyPr/>
        <a:lstStyle/>
        <a:p>
          <a:r>
            <a:rPr lang="ru-RU" sz="1000" b="1" dirty="0" smtClean="0"/>
            <a:t>автовышки (автогидроподъемники); катки дорожные; асфальтоукладчики и др.</a:t>
          </a:r>
          <a:endParaRPr lang="ru-RU" sz="1000" b="1" dirty="0"/>
        </a:p>
      </dgm:t>
    </dgm:pt>
    <dgm:pt modelId="{4B48A59C-B4BE-4736-981F-873CB2F4B746}" type="sibTrans" cxnId="{678DAA02-DB7A-4A0B-AE4E-964426A8D38E}">
      <dgm:prSet/>
      <dgm:spPr/>
      <dgm:t>
        <a:bodyPr/>
        <a:lstStyle/>
        <a:p>
          <a:endParaRPr lang="ru-RU"/>
        </a:p>
      </dgm:t>
    </dgm:pt>
    <dgm:pt modelId="{F153EB89-2BAF-40BC-BA6A-C2D1A60F046D}" type="parTrans" cxnId="{678DAA02-DB7A-4A0B-AE4E-964426A8D38E}">
      <dgm:prSet/>
      <dgm:spPr/>
      <dgm:t>
        <a:bodyPr/>
        <a:lstStyle/>
        <a:p>
          <a:endParaRPr lang="ru-RU"/>
        </a:p>
      </dgm:t>
    </dgm:pt>
    <dgm:pt modelId="{97B0B684-0AD6-45F6-8451-9DCCDCC46A08}">
      <dgm:prSet phldrT="[Текст]" custT="1"/>
      <dgm:spPr>
        <a:solidFill>
          <a:srgbClr val="CC3300"/>
        </a:solidFill>
      </dgm:spPr>
      <dgm:t>
        <a:bodyPr/>
        <a:lstStyle/>
        <a:p>
          <a:pPr algn="l"/>
          <a:r>
            <a:rPr lang="ru-RU" sz="1400" b="1" u="none" dirty="0" smtClean="0"/>
            <a:t>Спецтехника пассажирская и грузовая</a:t>
          </a:r>
          <a:endParaRPr lang="ru-RU" sz="1400" u="none" dirty="0"/>
        </a:p>
      </dgm:t>
    </dgm:pt>
    <dgm:pt modelId="{F3731CC4-7908-4F9F-ACB4-F98EA954CBC1}" type="parTrans" cxnId="{D792001B-0629-44CB-A1B2-D77BC1843398}">
      <dgm:prSet/>
      <dgm:spPr/>
      <dgm:t>
        <a:bodyPr/>
        <a:lstStyle/>
        <a:p>
          <a:endParaRPr lang="ru-RU"/>
        </a:p>
      </dgm:t>
    </dgm:pt>
    <dgm:pt modelId="{D101481F-40BC-4F6B-B03E-80104383F38A}" type="sibTrans" cxnId="{D792001B-0629-44CB-A1B2-D77BC1843398}">
      <dgm:prSet/>
      <dgm:spPr/>
      <dgm:t>
        <a:bodyPr/>
        <a:lstStyle/>
        <a:p>
          <a:endParaRPr lang="ru-RU"/>
        </a:p>
      </dgm:t>
    </dgm:pt>
    <dgm:pt modelId="{76460257-3907-4B96-B90E-8BDB23679D9D}">
      <dgm:prSet phldrT="[Текст]" custT="1"/>
      <dgm:spPr>
        <a:solidFill>
          <a:srgbClr val="FFD757">
            <a:alpha val="90000"/>
          </a:srgbClr>
        </a:solidFill>
      </dgm:spPr>
      <dgm:t>
        <a:bodyPr/>
        <a:lstStyle/>
        <a:p>
          <a:r>
            <a:rPr lang="ru-RU" sz="800" b="1" dirty="0" smtClean="0"/>
            <a:t>автобусы; седельные тягачи; полуприцепы (полуприцепы цистерны; самосвальные полуприцепы; полуприцепы-рефрижераторы; бортовые полуприцепы; полуприцепы лесовозы и сортиментовозы; полуприцепы панелевозы; полуприцепы тяжеловозы); прицепы  (бортовые прицепы, самосвальные прицепы, прицепы-шасси); фургоны грузовые (изотермические фургоны, промтоварные, рефрижераторы, хлебные фургоны, мебельные фургоны) и др.</a:t>
          </a:r>
          <a:endParaRPr lang="ru-RU" sz="800" b="1" dirty="0"/>
        </a:p>
      </dgm:t>
    </dgm:pt>
    <dgm:pt modelId="{767A1F76-ED1E-46B4-B3DC-1D0AA21A9EA9}" type="parTrans" cxnId="{7A4D2836-9013-4902-A157-4A211A27F997}">
      <dgm:prSet/>
      <dgm:spPr/>
      <dgm:t>
        <a:bodyPr/>
        <a:lstStyle/>
        <a:p>
          <a:endParaRPr lang="ru-RU"/>
        </a:p>
      </dgm:t>
    </dgm:pt>
    <dgm:pt modelId="{D0551C49-205F-401C-B242-B8AAF8D2A9CF}" type="sibTrans" cxnId="{7A4D2836-9013-4902-A157-4A211A27F997}">
      <dgm:prSet/>
      <dgm:spPr/>
      <dgm:t>
        <a:bodyPr/>
        <a:lstStyle/>
        <a:p>
          <a:endParaRPr lang="ru-RU"/>
        </a:p>
      </dgm:t>
    </dgm:pt>
    <dgm:pt modelId="{C9870D2E-1639-49A5-BB34-DDE8C002C489}">
      <dgm:prSet phldrT="[Текст]" custT="1"/>
      <dgm:spPr>
        <a:solidFill>
          <a:srgbClr val="CC3300"/>
        </a:solidFill>
      </dgm:spPr>
      <dgm:t>
        <a:bodyPr/>
        <a:lstStyle/>
        <a:p>
          <a:pPr algn="l"/>
          <a:r>
            <a:rPr lang="ru-RU" sz="1400" b="1" u="none" dirty="0" smtClean="0"/>
            <a:t>Спецтехника для лесного хозяйства</a:t>
          </a:r>
          <a:endParaRPr lang="ru-RU" sz="1400" u="none" dirty="0"/>
        </a:p>
      </dgm:t>
    </dgm:pt>
    <dgm:pt modelId="{53CAD789-3B76-47E3-A353-801BA7C9818B}" type="parTrans" cxnId="{6703AEB4-1991-47A2-AD38-FA7980D2469F}">
      <dgm:prSet/>
      <dgm:spPr/>
      <dgm:t>
        <a:bodyPr/>
        <a:lstStyle/>
        <a:p>
          <a:endParaRPr lang="ru-RU"/>
        </a:p>
      </dgm:t>
    </dgm:pt>
    <dgm:pt modelId="{AF9FA77C-364B-4288-B279-996C384B869F}" type="sibTrans" cxnId="{6703AEB4-1991-47A2-AD38-FA7980D2469F}">
      <dgm:prSet/>
      <dgm:spPr/>
      <dgm:t>
        <a:bodyPr/>
        <a:lstStyle/>
        <a:p>
          <a:endParaRPr lang="ru-RU"/>
        </a:p>
      </dgm:t>
    </dgm:pt>
    <dgm:pt modelId="{54CB0EF2-16C6-4DF6-8AEC-39A41A1728B2}">
      <dgm:prSet phldrT="[Текст]" custT="1"/>
      <dgm:spPr>
        <a:solidFill>
          <a:srgbClr val="CC3300"/>
        </a:solidFill>
      </dgm:spPr>
      <dgm:t>
        <a:bodyPr/>
        <a:lstStyle/>
        <a:p>
          <a:pPr algn="l"/>
          <a:r>
            <a:rPr lang="ru-RU" sz="1400" b="1" u="none" dirty="0" smtClean="0"/>
            <a:t>Спецтехника для сельского хозяйства</a:t>
          </a:r>
          <a:endParaRPr lang="ru-RU" sz="1400" u="none" dirty="0"/>
        </a:p>
      </dgm:t>
    </dgm:pt>
    <dgm:pt modelId="{9DDD0EE5-1E76-498C-AA5B-834B82B505C0}" type="parTrans" cxnId="{26602BB5-BDFF-484B-AA4C-228108C88EDA}">
      <dgm:prSet/>
      <dgm:spPr/>
      <dgm:t>
        <a:bodyPr/>
        <a:lstStyle/>
        <a:p>
          <a:endParaRPr lang="ru-RU"/>
        </a:p>
      </dgm:t>
    </dgm:pt>
    <dgm:pt modelId="{798C46B2-B025-4679-8B0C-A57654AE2683}" type="sibTrans" cxnId="{26602BB5-BDFF-484B-AA4C-228108C88EDA}">
      <dgm:prSet/>
      <dgm:spPr/>
      <dgm:t>
        <a:bodyPr/>
        <a:lstStyle/>
        <a:p>
          <a:endParaRPr lang="ru-RU"/>
        </a:p>
      </dgm:t>
    </dgm:pt>
    <dgm:pt modelId="{5810215D-9413-4643-86B5-D106F5F591AC}">
      <dgm:prSet phldrT="[Текст]" custT="1"/>
      <dgm:spPr>
        <a:solidFill>
          <a:srgbClr val="FFD757">
            <a:alpha val="90000"/>
          </a:srgbClr>
        </a:solidFill>
      </dgm:spPr>
      <dgm:t>
        <a:bodyPr/>
        <a:lstStyle/>
        <a:p>
          <a:r>
            <a:rPr lang="ru-RU" sz="1000" b="1" dirty="0" smtClean="0"/>
            <a:t>лесовозная техника, лесозаготовительная техника; машины трелевочные и др.</a:t>
          </a:r>
          <a:endParaRPr lang="ru-RU" sz="1000" b="1" dirty="0"/>
        </a:p>
      </dgm:t>
    </dgm:pt>
    <dgm:pt modelId="{9195188C-4A20-4947-BBEA-DB89AF13A80B}" type="parTrans" cxnId="{8D60BEE4-B533-44EC-98FB-5C86D40920E6}">
      <dgm:prSet/>
      <dgm:spPr/>
      <dgm:t>
        <a:bodyPr/>
        <a:lstStyle/>
        <a:p>
          <a:endParaRPr lang="ru-RU"/>
        </a:p>
      </dgm:t>
    </dgm:pt>
    <dgm:pt modelId="{F5E79C74-A24D-4C25-89A4-11282D8D6B91}" type="sibTrans" cxnId="{8D60BEE4-B533-44EC-98FB-5C86D40920E6}">
      <dgm:prSet/>
      <dgm:spPr/>
      <dgm:t>
        <a:bodyPr/>
        <a:lstStyle/>
        <a:p>
          <a:endParaRPr lang="ru-RU"/>
        </a:p>
      </dgm:t>
    </dgm:pt>
    <dgm:pt modelId="{755094E9-9F0E-46AA-994F-5B5654476E0F}">
      <dgm:prSet custT="1"/>
      <dgm:spPr>
        <a:solidFill>
          <a:srgbClr val="FFD757">
            <a:alpha val="90000"/>
          </a:srgbClr>
        </a:solidFill>
      </dgm:spPr>
      <dgm:t>
        <a:bodyPr/>
        <a:lstStyle/>
        <a:p>
          <a:r>
            <a:rPr lang="ru-RU" sz="1000" b="1" dirty="0" smtClean="0"/>
            <a:t>комбайны; уборочные машины и др.</a:t>
          </a:r>
          <a:endParaRPr lang="ru-RU" sz="1000" b="1" dirty="0"/>
        </a:p>
      </dgm:t>
    </dgm:pt>
    <dgm:pt modelId="{44552F46-EE0F-4924-B044-2CCA12C8C94A}" type="parTrans" cxnId="{AB68237E-5E70-4C8D-A4B9-F7C47444F30B}">
      <dgm:prSet/>
      <dgm:spPr/>
      <dgm:t>
        <a:bodyPr/>
        <a:lstStyle/>
        <a:p>
          <a:endParaRPr lang="ru-RU"/>
        </a:p>
      </dgm:t>
    </dgm:pt>
    <dgm:pt modelId="{B4D4C3EE-49C5-4FB0-B07B-45BEFC881A65}" type="sibTrans" cxnId="{AB68237E-5E70-4C8D-A4B9-F7C47444F30B}">
      <dgm:prSet/>
      <dgm:spPr/>
      <dgm:t>
        <a:bodyPr/>
        <a:lstStyle/>
        <a:p>
          <a:endParaRPr lang="ru-RU"/>
        </a:p>
      </dgm:t>
    </dgm:pt>
    <dgm:pt modelId="{108A8105-396A-4B29-B7C7-D7162D9542B7}">
      <dgm:prSet custT="1"/>
      <dgm:spPr>
        <a:solidFill>
          <a:srgbClr val="CC3300"/>
        </a:solidFill>
      </dgm:spPr>
      <dgm:t>
        <a:bodyPr/>
        <a:lstStyle/>
        <a:p>
          <a:pPr algn="l"/>
          <a:r>
            <a:rPr lang="ru-RU" sz="1400" b="1" u="none" dirty="0" smtClean="0"/>
            <a:t>Прочая спецтехника</a:t>
          </a:r>
          <a:endParaRPr lang="ru-RU" sz="1400" b="1" u="none" dirty="0"/>
        </a:p>
      </dgm:t>
    </dgm:pt>
    <dgm:pt modelId="{D131F992-9BCE-4EBD-9E89-A976FF8FD702}" type="parTrans" cxnId="{C4493597-589D-45BE-A98C-59C4F705B41C}">
      <dgm:prSet/>
      <dgm:spPr/>
      <dgm:t>
        <a:bodyPr/>
        <a:lstStyle/>
        <a:p>
          <a:endParaRPr lang="ru-RU"/>
        </a:p>
      </dgm:t>
    </dgm:pt>
    <dgm:pt modelId="{CEE39104-781E-4566-AAE8-AD4159184C13}" type="sibTrans" cxnId="{C4493597-589D-45BE-A98C-59C4F705B41C}">
      <dgm:prSet/>
      <dgm:spPr/>
      <dgm:t>
        <a:bodyPr/>
        <a:lstStyle/>
        <a:p>
          <a:endParaRPr lang="ru-RU"/>
        </a:p>
      </dgm:t>
    </dgm:pt>
    <dgm:pt modelId="{0057BE92-BEF9-42C6-9FC0-5C6A4F5E0BE7}">
      <dgm:prSet custT="1"/>
      <dgm:spPr>
        <a:solidFill>
          <a:srgbClr val="FFD757">
            <a:alpha val="90000"/>
          </a:srgbClr>
        </a:solidFill>
      </dgm:spPr>
      <dgm:t>
        <a:bodyPr/>
        <a:lstStyle/>
        <a:p>
          <a:r>
            <a:rPr lang="ru-RU" sz="800" b="1" dirty="0" smtClean="0"/>
            <a:t>автоэвакуаторы; аэродромные топливозаправщики; автогрейдеры; бурильно-крановые машины; бурильно-сваебойные машины; геологоразведочные бурильные установки; газозаправщики; спецтехника для перевозки сыпучих грузов (муковозы; цементовозы); передвижные АЗС; снегопогрузчики;  тракторы; топливозаправщики; фронтальные погрузчики и иные виды спецтехники.</a:t>
          </a:r>
          <a:endParaRPr lang="ru-RU" sz="1000" b="1" dirty="0"/>
        </a:p>
      </dgm:t>
    </dgm:pt>
    <dgm:pt modelId="{02112D9A-7A00-4B3E-A3AD-51B4034D2363}" type="parTrans" cxnId="{8167AEEE-A40C-4B71-95DC-AC6EF1BB35EE}">
      <dgm:prSet/>
      <dgm:spPr/>
      <dgm:t>
        <a:bodyPr/>
        <a:lstStyle/>
        <a:p>
          <a:endParaRPr lang="ru-RU"/>
        </a:p>
      </dgm:t>
    </dgm:pt>
    <dgm:pt modelId="{330FD937-E696-46B3-957D-8DE361DC3E82}" type="sibTrans" cxnId="{8167AEEE-A40C-4B71-95DC-AC6EF1BB35EE}">
      <dgm:prSet/>
      <dgm:spPr/>
      <dgm:t>
        <a:bodyPr/>
        <a:lstStyle/>
        <a:p>
          <a:endParaRPr lang="ru-RU"/>
        </a:p>
      </dgm:t>
    </dgm:pt>
    <dgm:pt modelId="{992E0C3A-0A52-47D2-A096-0B17F9322442}" type="pres">
      <dgm:prSet presAssocID="{512C2070-29AB-492C-BC47-3B9BC68A6E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B19BE6-2C66-427D-97DE-2D72B7CC263B}" type="pres">
      <dgm:prSet presAssocID="{D9AB0498-4210-4EC7-B670-94782E7F054C}" presName="linNode" presStyleCnt="0"/>
      <dgm:spPr/>
    </dgm:pt>
    <dgm:pt modelId="{52A60D2F-43F4-436E-88AF-2D42657AE687}" type="pres">
      <dgm:prSet presAssocID="{D9AB0498-4210-4EC7-B670-94782E7F054C}" presName="parentText" presStyleLbl="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D4F372-791A-45CA-B8A3-64269F75426F}" type="pres">
      <dgm:prSet presAssocID="{D9AB0498-4210-4EC7-B670-94782E7F054C}" presName="descendantText" presStyleLbl="align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F11F34-ED8A-4319-95DD-AEFB905A85C4}" type="pres">
      <dgm:prSet presAssocID="{16D0DC92-CF12-49D9-BE4D-561D39EAAD7B}" presName="sp" presStyleCnt="0"/>
      <dgm:spPr/>
    </dgm:pt>
    <dgm:pt modelId="{E8A3EF97-C52B-4375-A881-B0CEA636FB7B}" type="pres">
      <dgm:prSet presAssocID="{4537D5DC-5685-483C-B943-4BDD55B0BA6A}" presName="linNode" presStyleCnt="0"/>
      <dgm:spPr/>
    </dgm:pt>
    <dgm:pt modelId="{1437216F-AD49-4628-B8F0-67D204A1510A}" type="pres">
      <dgm:prSet presAssocID="{4537D5DC-5685-483C-B943-4BDD55B0BA6A}" presName="parentText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B5045C-5A72-4B9D-BF3E-50625D4D8800}" type="pres">
      <dgm:prSet presAssocID="{4537D5DC-5685-483C-B943-4BDD55B0BA6A}" presName="descendantText" presStyleLbl="align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F049B7-B915-439B-8F9B-F25FC6DA559C}" type="pres">
      <dgm:prSet presAssocID="{AD54AB81-57B2-4D74-B484-FB01B9E4B87B}" presName="sp" presStyleCnt="0"/>
      <dgm:spPr/>
    </dgm:pt>
    <dgm:pt modelId="{9EEB402D-996C-408A-8E57-8428E1AC3E03}" type="pres">
      <dgm:prSet presAssocID="{02F57A90-6920-4968-ACE7-05BCB06177FE}" presName="linNode" presStyleCnt="0"/>
      <dgm:spPr/>
    </dgm:pt>
    <dgm:pt modelId="{C6B88F39-B3B3-4018-96AD-1B0DF07A5DC4}" type="pres">
      <dgm:prSet presAssocID="{02F57A90-6920-4968-ACE7-05BCB06177FE}" presName="parentText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46347-DD5E-4250-9230-E3AC5172AA6C}" type="pres">
      <dgm:prSet presAssocID="{02F57A90-6920-4968-ACE7-05BCB06177FE}" presName="descendantText" presStyleLbl="align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A08708-7EC0-4D87-90D6-07D4A8EF0881}" type="pres">
      <dgm:prSet presAssocID="{DCD2730E-16C8-4BB0-BDD5-2038E71C03B9}" presName="sp" presStyleCnt="0"/>
      <dgm:spPr/>
    </dgm:pt>
    <dgm:pt modelId="{54337942-085C-4AAE-A923-C433B2FC8540}" type="pres">
      <dgm:prSet presAssocID="{97B0B684-0AD6-45F6-8451-9DCCDCC46A08}" presName="linNode" presStyleCnt="0"/>
      <dgm:spPr/>
    </dgm:pt>
    <dgm:pt modelId="{0F40D44F-DF70-47D4-8F8F-E9056A2EEA59}" type="pres">
      <dgm:prSet presAssocID="{97B0B684-0AD6-45F6-8451-9DCCDCC46A08}" presName="parentText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5C6A7F-36D7-4E30-BC8B-81239455E27F}" type="pres">
      <dgm:prSet presAssocID="{97B0B684-0AD6-45F6-8451-9DCCDCC46A08}" presName="descendantText" presStyleLbl="align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53044B-08EF-4092-938A-5D4085F90BF9}" type="pres">
      <dgm:prSet presAssocID="{D101481F-40BC-4F6B-B03E-80104383F38A}" presName="sp" presStyleCnt="0"/>
      <dgm:spPr/>
    </dgm:pt>
    <dgm:pt modelId="{152AB0C4-F67D-4F71-B416-CBF73CCDB45A}" type="pres">
      <dgm:prSet presAssocID="{C9870D2E-1639-49A5-BB34-DDE8C002C489}" presName="linNode" presStyleCnt="0"/>
      <dgm:spPr/>
    </dgm:pt>
    <dgm:pt modelId="{F9E930AC-67F2-44B2-8AC9-52CBF5A12E28}" type="pres">
      <dgm:prSet presAssocID="{C9870D2E-1639-49A5-BB34-DDE8C002C489}" presName="parentText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1CC7DB-20CB-4001-8703-A8320506E9B0}" type="pres">
      <dgm:prSet presAssocID="{C9870D2E-1639-49A5-BB34-DDE8C002C489}" presName="descendantText" presStyleLbl="align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20EC7A-585C-4BEB-8C46-B625807D412B}" type="pres">
      <dgm:prSet presAssocID="{AF9FA77C-364B-4288-B279-996C384B869F}" presName="sp" presStyleCnt="0"/>
      <dgm:spPr/>
    </dgm:pt>
    <dgm:pt modelId="{490C4BCC-814D-4CB7-AB0E-EA14341030B9}" type="pres">
      <dgm:prSet presAssocID="{54CB0EF2-16C6-4DF6-8AEC-39A41A1728B2}" presName="linNode" presStyleCnt="0"/>
      <dgm:spPr/>
    </dgm:pt>
    <dgm:pt modelId="{8CCF5E31-6A32-486C-A971-BB2568838E72}" type="pres">
      <dgm:prSet presAssocID="{54CB0EF2-16C6-4DF6-8AEC-39A41A1728B2}" presName="parentText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8ADB4B-5200-4C96-B3E6-0686974F5210}" type="pres">
      <dgm:prSet presAssocID="{54CB0EF2-16C6-4DF6-8AEC-39A41A1728B2}" presName="descendantText" presStyleLbl="align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F425D0-E717-4FF3-B079-2504C8E4FE8F}" type="pres">
      <dgm:prSet presAssocID="{798C46B2-B025-4679-8B0C-A57654AE2683}" presName="sp" presStyleCnt="0"/>
      <dgm:spPr/>
    </dgm:pt>
    <dgm:pt modelId="{87465D1F-E041-4F40-96E7-E52E28B8136D}" type="pres">
      <dgm:prSet presAssocID="{108A8105-396A-4B29-B7C7-D7162D9542B7}" presName="linNode" presStyleCnt="0"/>
      <dgm:spPr/>
    </dgm:pt>
    <dgm:pt modelId="{E9B4D165-AAB7-4DC1-B336-C6C34096CBB6}" type="pres">
      <dgm:prSet presAssocID="{108A8105-396A-4B29-B7C7-D7162D9542B7}" presName="parentText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CA08E-2B4F-4CEF-8984-758711195BA2}" type="pres">
      <dgm:prSet presAssocID="{108A8105-396A-4B29-B7C7-D7162D9542B7}" presName="descendantText" presStyleLbl="align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68237E-5E70-4C8D-A4B9-F7C47444F30B}" srcId="{54CB0EF2-16C6-4DF6-8AEC-39A41A1728B2}" destId="{755094E9-9F0E-46AA-994F-5B5654476E0F}" srcOrd="0" destOrd="0" parTransId="{44552F46-EE0F-4924-B044-2CCA12C8C94A}" sibTransId="{B4D4C3EE-49C5-4FB0-B07B-45BEFC881A65}"/>
    <dgm:cxn modelId="{678DAA02-DB7A-4A0B-AE4E-964426A8D38E}" srcId="{02F57A90-6920-4968-ACE7-05BCB06177FE}" destId="{A0B78248-99F8-44D9-854A-5A3A03FA8119}" srcOrd="0" destOrd="0" parTransId="{F153EB89-2BAF-40BC-BA6A-C2D1A60F046D}" sibTransId="{4B48A59C-B4BE-4736-981F-873CB2F4B746}"/>
    <dgm:cxn modelId="{1B77C6DF-318C-4554-B6A6-08CCAF503ECA}" srcId="{D9AB0498-4210-4EC7-B670-94782E7F054C}" destId="{634F68C8-337B-48D4-9FCB-5603521937E0}" srcOrd="0" destOrd="0" parTransId="{3378EAA4-B2B6-4D49-B8B3-F9281260F9F8}" sibTransId="{2835CEB3-4F37-48F9-ABF2-16D5C3AD6910}"/>
    <dgm:cxn modelId="{411D836C-333F-49AB-BB35-F77573DB7DA1}" type="presOf" srcId="{97B0B684-0AD6-45F6-8451-9DCCDCC46A08}" destId="{0F40D44F-DF70-47D4-8F8F-E9056A2EEA59}" srcOrd="0" destOrd="0" presId="urn:microsoft.com/office/officeart/2005/8/layout/vList5"/>
    <dgm:cxn modelId="{6703AEB4-1991-47A2-AD38-FA7980D2469F}" srcId="{512C2070-29AB-492C-BC47-3B9BC68A6EBB}" destId="{C9870D2E-1639-49A5-BB34-DDE8C002C489}" srcOrd="4" destOrd="0" parTransId="{53CAD789-3B76-47E3-A353-801BA7C9818B}" sibTransId="{AF9FA77C-364B-4288-B279-996C384B869F}"/>
    <dgm:cxn modelId="{D792001B-0629-44CB-A1B2-D77BC1843398}" srcId="{512C2070-29AB-492C-BC47-3B9BC68A6EBB}" destId="{97B0B684-0AD6-45F6-8451-9DCCDCC46A08}" srcOrd="3" destOrd="0" parTransId="{F3731CC4-7908-4F9F-ACB4-F98EA954CBC1}" sibTransId="{D101481F-40BC-4F6B-B03E-80104383F38A}"/>
    <dgm:cxn modelId="{01F4DA03-9FDC-4D20-B9B7-A0D003EE70ED}" type="presOf" srcId="{02F57A90-6920-4968-ACE7-05BCB06177FE}" destId="{C6B88F39-B3B3-4018-96AD-1B0DF07A5DC4}" srcOrd="0" destOrd="0" presId="urn:microsoft.com/office/officeart/2005/8/layout/vList5"/>
    <dgm:cxn modelId="{E66C46F6-BBBF-4890-BDE2-991BE42A611D}" type="presOf" srcId="{76460257-3907-4B96-B90E-8BDB23679D9D}" destId="{545C6A7F-36D7-4E30-BC8B-81239455E27F}" srcOrd="0" destOrd="0" presId="urn:microsoft.com/office/officeart/2005/8/layout/vList5"/>
    <dgm:cxn modelId="{9D3ABE27-71F7-42A5-966D-E2362F8C3A13}" srcId="{512C2070-29AB-492C-BC47-3B9BC68A6EBB}" destId="{02F57A90-6920-4968-ACE7-05BCB06177FE}" srcOrd="2" destOrd="0" parTransId="{7DF64F60-51C9-4CE4-8A5A-BD39246D1E1B}" sibTransId="{DCD2730E-16C8-4BB0-BDD5-2038E71C03B9}"/>
    <dgm:cxn modelId="{436786DE-B533-4878-9AC4-503201AEE361}" type="presOf" srcId="{63B29383-7AEC-473D-846E-357FC7E92902}" destId="{3EB5045C-5A72-4B9D-BF3E-50625D4D8800}" srcOrd="0" destOrd="0" presId="urn:microsoft.com/office/officeart/2005/8/layout/vList5"/>
    <dgm:cxn modelId="{9323D273-4507-4FF0-86BD-2740995ACDCB}" type="presOf" srcId="{512C2070-29AB-492C-BC47-3B9BC68A6EBB}" destId="{992E0C3A-0A52-47D2-A096-0B17F9322442}" srcOrd="0" destOrd="0" presId="urn:microsoft.com/office/officeart/2005/8/layout/vList5"/>
    <dgm:cxn modelId="{98CC760C-70F1-4D96-89B1-459C12778BEF}" type="presOf" srcId="{A0B78248-99F8-44D9-854A-5A3A03FA8119}" destId="{84046347-DD5E-4250-9230-E3AC5172AA6C}" srcOrd="0" destOrd="0" presId="urn:microsoft.com/office/officeart/2005/8/layout/vList5"/>
    <dgm:cxn modelId="{C4493597-589D-45BE-A98C-59C4F705B41C}" srcId="{512C2070-29AB-492C-BC47-3B9BC68A6EBB}" destId="{108A8105-396A-4B29-B7C7-D7162D9542B7}" srcOrd="6" destOrd="0" parTransId="{D131F992-9BCE-4EBD-9E89-A976FF8FD702}" sibTransId="{CEE39104-781E-4566-AAE8-AD4159184C13}"/>
    <dgm:cxn modelId="{15A78885-9843-4E7A-B6E9-7FF603B7B63A}" type="presOf" srcId="{5810215D-9413-4643-86B5-D106F5F591AC}" destId="{B81CC7DB-20CB-4001-8703-A8320506E9B0}" srcOrd="0" destOrd="0" presId="urn:microsoft.com/office/officeart/2005/8/layout/vList5"/>
    <dgm:cxn modelId="{8167AEEE-A40C-4B71-95DC-AC6EF1BB35EE}" srcId="{108A8105-396A-4B29-B7C7-D7162D9542B7}" destId="{0057BE92-BEF9-42C6-9FC0-5C6A4F5E0BE7}" srcOrd="0" destOrd="0" parTransId="{02112D9A-7A00-4B3E-A3AD-51B4034D2363}" sibTransId="{330FD937-E696-46B3-957D-8DE361DC3E82}"/>
    <dgm:cxn modelId="{8D60BEE4-B533-44EC-98FB-5C86D40920E6}" srcId="{C9870D2E-1639-49A5-BB34-DDE8C002C489}" destId="{5810215D-9413-4643-86B5-D106F5F591AC}" srcOrd="0" destOrd="0" parTransId="{9195188C-4A20-4947-BBEA-DB89AF13A80B}" sibTransId="{F5E79C74-A24D-4C25-89A4-11282D8D6B91}"/>
    <dgm:cxn modelId="{0575B15C-F2DD-450A-8A2A-27B62AD1D5B5}" type="presOf" srcId="{755094E9-9F0E-46AA-994F-5B5654476E0F}" destId="{808ADB4B-5200-4C96-B3E6-0686974F5210}" srcOrd="0" destOrd="0" presId="urn:microsoft.com/office/officeart/2005/8/layout/vList5"/>
    <dgm:cxn modelId="{DEC55BC2-FFBA-49D1-968D-D37F214B477B}" srcId="{4537D5DC-5685-483C-B943-4BDD55B0BA6A}" destId="{63B29383-7AEC-473D-846E-357FC7E92902}" srcOrd="0" destOrd="0" parTransId="{8F812BD8-E3C5-4694-831D-8EA758E409B6}" sibTransId="{1ED4A2E1-22BA-4FE1-BD8B-263DFE72F72A}"/>
    <dgm:cxn modelId="{14A34643-B995-451C-81BB-1C0BC78FBA0A}" srcId="{512C2070-29AB-492C-BC47-3B9BC68A6EBB}" destId="{D9AB0498-4210-4EC7-B670-94782E7F054C}" srcOrd="0" destOrd="0" parTransId="{BC621394-5877-4131-84E0-54E25ED9720B}" sibTransId="{16D0DC92-CF12-49D9-BE4D-561D39EAAD7B}"/>
    <dgm:cxn modelId="{8C10C321-1BCA-45B6-8572-C4DE9C1DC48E}" type="presOf" srcId="{108A8105-396A-4B29-B7C7-D7162D9542B7}" destId="{E9B4D165-AAB7-4DC1-B336-C6C34096CBB6}" srcOrd="0" destOrd="0" presId="urn:microsoft.com/office/officeart/2005/8/layout/vList5"/>
    <dgm:cxn modelId="{26602BB5-BDFF-484B-AA4C-228108C88EDA}" srcId="{512C2070-29AB-492C-BC47-3B9BC68A6EBB}" destId="{54CB0EF2-16C6-4DF6-8AEC-39A41A1728B2}" srcOrd="5" destOrd="0" parTransId="{9DDD0EE5-1E76-498C-AA5B-834B82B505C0}" sibTransId="{798C46B2-B025-4679-8B0C-A57654AE2683}"/>
    <dgm:cxn modelId="{2BC14C6E-4102-4131-B7A4-09FC15D541EB}" srcId="{512C2070-29AB-492C-BC47-3B9BC68A6EBB}" destId="{4537D5DC-5685-483C-B943-4BDD55B0BA6A}" srcOrd="1" destOrd="0" parTransId="{6E7D616D-ADE6-4A38-A598-63D056D61E69}" sibTransId="{AD54AB81-57B2-4D74-B484-FB01B9E4B87B}"/>
    <dgm:cxn modelId="{B93AC08F-03AC-4B9D-B104-C0513BC08B84}" type="presOf" srcId="{54CB0EF2-16C6-4DF6-8AEC-39A41A1728B2}" destId="{8CCF5E31-6A32-486C-A971-BB2568838E72}" srcOrd="0" destOrd="0" presId="urn:microsoft.com/office/officeart/2005/8/layout/vList5"/>
    <dgm:cxn modelId="{F5C54575-8D40-444E-B4FE-EB288D01F81C}" type="presOf" srcId="{D9AB0498-4210-4EC7-B670-94782E7F054C}" destId="{52A60D2F-43F4-436E-88AF-2D42657AE687}" srcOrd="0" destOrd="0" presId="urn:microsoft.com/office/officeart/2005/8/layout/vList5"/>
    <dgm:cxn modelId="{7A4D2836-9013-4902-A157-4A211A27F997}" srcId="{97B0B684-0AD6-45F6-8451-9DCCDCC46A08}" destId="{76460257-3907-4B96-B90E-8BDB23679D9D}" srcOrd="0" destOrd="0" parTransId="{767A1F76-ED1E-46B4-B3DC-1D0AA21A9EA9}" sibTransId="{D0551C49-205F-401C-B242-B8AAF8D2A9CF}"/>
    <dgm:cxn modelId="{0FB70D4A-BEE5-4D2F-92EE-EC08BE32D7FA}" type="presOf" srcId="{0057BE92-BEF9-42C6-9FC0-5C6A4F5E0BE7}" destId="{9D7CA08E-2B4F-4CEF-8984-758711195BA2}" srcOrd="0" destOrd="0" presId="urn:microsoft.com/office/officeart/2005/8/layout/vList5"/>
    <dgm:cxn modelId="{B7870F2D-1B11-49F0-8BC7-E0656EF83504}" type="presOf" srcId="{4537D5DC-5685-483C-B943-4BDD55B0BA6A}" destId="{1437216F-AD49-4628-B8F0-67D204A1510A}" srcOrd="0" destOrd="0" presId="urn:microsoft.com/office/officeart/2005/8/layout/vList5"/>
    <dgm:cxn modelId="{46FC5577-F547-47C5-8CFA-9578EBEE5B22}" type="presOf" srcId="{634F68C8-337B-48D4-9FCB-5603521937E0}" destId="{B5D4F372-791A-45CA-B8A3-64269F75426F}" srcOrd="0" destOrd="0" presId="urn:microsoft.com/office/officeart/2005/8/layout/vList5"/>
    <dgm:cxn modelId="{6D399F58-DBF3-404C-A9F6-221125A0B878}" type="presOf" srcId="{C9870D2E-1639-49A5-BB34-DDE8C002C489}" destId="{F9E930AC-67F2-44B2-8AC9-52CBF5A12E28}" srcOrd="0" destOrd="0" presId="urn:microsoft.com/office/officeart/2005/8/layout/vList5"/>
    <dgm:cxn modelId="{054ACC97-A937-440C-8260-F9BA4829F9E5}" type="presParOf" srcId="{992E0C3A-0A52-47D2-A096-0B17F9322442}" destId="{99B19BE6-2C66-427D-97DE-2D72B7CC263B}" srcOrd="0" destOrd="0" presId="urn:microsoft.com/office/officeart/2005/8/layout/vList5"/>
    <dgm:cxn modelId="{C9491DC1-98F6-4812-98A5-E219220CE242}" type="presParOf" srcId="{99B19BE6-2C66-427D-97DE-2D72B7CC263B}" destId="{52A60D2F-43F4-436E-88AF-2D42657AE687}" srcOrd="0" destOrd="0" presId="urn:microsoft.com/office/officeart/2005/8/layout/vList5"/>
    <dgm:cxn modelId="{A6188EDA-3294-4784-8FF2-09DAD499189B}" type="presParOf" srcId="{99B19BE6-2C66-427D-97DE-2D72B7CC263B}" destId="{B5D4F372-791A-45CA-B8A3-64269F75426F}" srcOrd="1" destOrd="0" presId="urn:microsoft.com/office/officeart/2005/8/layout/vList5"/>
    <dgm:cxn modelId="{A378C854-13C6-4582-A69C-B64C294480B2}" type="presParOf" srcId="{992E0C3A-0A52-47D2-A096-0B17F9322442}" destId="{DBF11F34-ED8A-4319-95DD-AEFB905A85C4}" srcOrd="1" destOrd="0" presId="urn:microsoft.com/office/officeart/2005/8/layout/vList5"/>
    <dgm:cxn modelId="{D0453FA0-04F3-48F4-AF5E-EDA7F7C716B6}" type="presParOf" srcId="{992E0C3A-0A52-47D2-A096-0B17F9322442}" destId="{E8A3EF97-C52B-4375-A881-B0CEA636FB7B}" srcOrd="2" destOrd="0" presId="urn:microsoft.com/office/officeart/2005/8/layout/vList5"/>
    <dgm:cxn modelId="{D5719639-D108-46B0-8F04-61CBAF3BC143}" type="presParOf" srcId="{E8A3EF97-C52B-4375-A881-B0CEA636FB7B}" destId="{1437216F-AD49-4628-B8F0-67D204A1510A}" srcOrd="0" destOrd="0" presId="urn:microsoft.com/office/officeart/2005/8/layout/vList5"/>
    <dgm:cxn modelId="{79479494-7F75-485F-A7A0-5E6312490555}" type="presParOf" srcId="{E8A3EF97-C52B-4375-A881-B0CEA636FB7B}" destId="{3EB5045C-5A72-4B9D-BF3E-50625D4D8800}" srcOrd="1" destOrd="0" presId="urn:microsoft.com/office/officeart/2005/8/layout/vList5"/>
    <dgm:cxn modelId="{BC42EE35-78F0-4163-A5F5-D6252C768AE5}" type="presParOf" srcId="{992E0C3A-0A52-47D2-A096-0B17F9322442}" destId="{24F049B7-B915-439B-8F9B-F25FC6DA559C}" srcOrd="3" destOrd="0" presId="urn:microsoft.com/office/officeart/2005/8/layout/vList5"/>
    <dgm:cxn modelId="{9B404B2E-5985-49B0-A73F-1B1E4FE4A2F4}" type="presParOf" srcId="{992E0C3A-0A52-47D2-A096-0B17F9322442}" destId="{9EEB402D-996C-408A-8E57-8428E1AC3E03}" srcOrd="4" destOrd="0" presId="urn:microsoft.com/office/officeart/2005/8/layout/vList5"/>
    <dgm:cxn modelId="{FE5530C6-F961-46FB-B02E-0226BDFADA99}" type="presParOf" srcId="{9EEB402D-996C-408A-8E57-8428E1AC3E03}" destId="{C6B88F39-B3B3-4018-96AD-1B0DF07A5DC4}" srcOrd="0" destOrd="0" presId="urn:microsoft.com/office/officeart/2005/8/layout/vList5"/>
    <dgm:cxn modelId="{5FD319F2-2A44-4224-8958-90D6C5830C91}" type="presParOf" srcId="{9EEB402D-996C-408A-8E57-8428E1AC3E03}" destId="{84046347-DD5E-4250-9230-E3AC5172AA6C}" srcOrd="1" destOrd="0" presId="urn:microsoft.com/office/officeart/2005/8/layout/vList5"/>
    <dgm:cxn modelId="{D156537A-65A2-4CC9-A435-0516D459FBD9}" type="presParOf" srcId="{992E0C3A-0A52-47D2-A096-0B17F9322442}" destId="{33A08708-7EC0-4D87-90D6-07D4A8EF0881}" srcOrd="5" destOrd="0" presId="urn:microsoft.com/office/officeart/2005/8/layout/vList5"/>
    <dgm:cxn modelId="{2C992BBC-2E8E-439D-A646-E5F7D33A2B03}" type="presParOf" srcId="{992E0C3A-0A52-47D2-A096-0B17F9322442}" destId="{54337942-085C-4AAE-A923-C433B2FC8540}" srcOrd="6" destOrd="0" presId="urn:microsoft.com/office/officeart/2005/8/layout/vList5"/>
    <dgm:cxn modelId="{C5A55785-1519-4B17-94A7-AA447D38E786}" type="presParOf" srcId="{54337942-085C-4AAE-A923-C433B2FC8540}" destId="{0F40D44F-DF70-47D4-8F8F-E9056A2EEA59}" srcOrd="0" destOrd="0" presId="urn:microsoft.com/office/officeart/2005/8/layout/vList5"/>
    <dgm:cxn modelId="{57DBB483-4CEF-4959-9427-D81A406A6762}" type="presParOf" srcId="{54337942-085C-4AAE-A923-C433B2FC8540}" destId="{545C6A7F-36D7-4E30-BC8B-81239455E27F}" srcOrd="1" destOrd="0" presId="urn:microsoft.com/office/officeart/2005/8/layout/vList5"/>
    <dgm:cxn modelId="{A795B800-5BE9-45B4-AE4E-7403D14A06E1}" type="presParOf" srcId="{992E0C3A-0A52-47D2-A096-0B17F9322442}" destId="{0A53044B-08EF-4092-938A-5D4085F90BF9}" srcOrd="7" destOrd="0" presId="urn:microsoft.com/office/officeart/2005/8/layout/vList5"/>
    <dgm:cxn modelId="{6E3A7056-C462-4619-B120-2A3EE83B4885}" type="presParOf" srcId="{992E0C3A-0A52-47D2-A096-0B17F9322442}" destId="{152AB0C4-F67D-4F71-B416-CBF73CCDB45A}" srcOrd="8" destOrd="0" presId="urn:microsoft.com/office/officeart/2005/8/layout/vList5"/>
    <dgm:cxn modelId="{7D2AFF51-421E-436D-B1A3-DDC73FFA8F46}" type="presParOf" srcId="{152AB0C4-F67D-4F71-B416-CBF73CCDB45A}" destId="{F9E930AC-67F2-44B2-8AC9-52CBF5A12E28}" srcOrd="0" destOrd="0" presId="urn:microsoft.com/office/officeart/2005/8/layout/vList5"/>
    <dgm:cxn modelId="{C1773E10-A38C-4C79-A951-DE31113B3611}" type="presParOf" srcId="{152AB0C4-F67D-4F71-B416-CBF73CCDB45A}" destId="{B81CC7DB-20CB-4001-8703-A8320506E9B0}" srcOrd="1" destOrd="0" presId="urn:microsoft.com/office/officeart/2005/8/layout/vList5"/>
    <dgm:cxn modelId="{800858EE-EB97-4B0F-823C-0CE8986F7CEE}" type="presParOf" srcId="{992E0C3A-0A52-47D2-A096-0B17F9322442}" destId="{4620EC7A-585C-4BEB-8C46-B625807D412B}" srcOrd="9" destOrd="0" presId="urn:microsoft.com/office/officeart/2005/8/layout/vList5"/>
    <dgm:cxn modelId="{E7B53716-F40A-4C9D-A8F7-D2B364ADDB3C}" type="presParOf" srcId="{992E0C3A-0A52-47D2-A096-0B17F9322442}" destId="{490C4BCC-814D-4CB7-AB0E-EA14341030B9}" srcOrd="10" destOrd="0" presId="urn:microsoft.com/office/officeart/2005/8/layout/vList5"/>
    <dgm:cxn modelId="{7E130F40-0D3A-49AB-B989-34D0DA59AD33}" type="presParOf" srcId="{490C4BCC-814D-4CB7-AB0E-EA14341030B9}" destId="{8CCF5E31-6A32-486C-A971-BB2568838E72}" srcOrd="0" destOrd="0" presId="urn:microsoft.com/office/officeart/2005/8/layout/vList5"/>
    <dgm:cxn modelId="{2F593550-93C4-4628-9192-4B8FA972FE97}" type="presParOf" srcId="{490C4BCC-814D-4CB7-AB0E-EA14341030B9}" destId="{808ADB4B-5200-4C96-B3E6-0686974F5210}" srcOrd="1" destOrd="0" presId="urn:microsoft.com/office/officeart/2005/8/layout/vList5"/>
    <dgm:cxn modelId="{29F235A9-7D39-4761-B3E4-ED20AEB27A50}" type="presParOf" srcId="{992E0C3A-0A52-47D2-A096-0B17F9322442}" destId="{6CF425D0-E717-4FF3-B079-2504C8E4FE8F}" srcOrd="11" destOrd="0" presId="urn:microsoft.com/office/officeart/2005/8/layout/vList5"/>
    <dgm:cxn modelId="{3D363363-A0AA-47C2-BCC1-60C7D7A37EAF}" type="presParOf" srcId="{992E0C3A-0A52-47D2-A096-0B17F9322442}" destId="{87465D1F-E041-4F40-96E7-E52E28B8136D}" srcOrd="12" destOrd="0" presId="urn:microsoft.com/office/officeart/2005/8/layout/vList5"/>
    <dgm:cxn modelId="{862346AD-6035-408F-BD7E-57F86BA96048}" type="presParOf" srcId="{87465D1F-E041-4F40-96E7-E52E28B8136D}" destId="{E9B4D165-AAB7-4DC1-B336-C6C34096CBB6}" srcOrd="0" destOrd="0" presId="urn:microsoft.com/office/officeart/2005/8/layout/vList5"/>
    <dgm:cxn modelId="{8F903190-089D-4DC4-97C0-B51BFDCE1AD0}" type="presParOf" srcId="{87465D1F-E041-4F40-96E7-E52E28B8136D}" destId="{9D7CA08E-2B4F-4CEF-8984-758711195BA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600" dirty="0" smtClean="0">
              <a:solidFill>
                <a:schemeClr val="bg1"/>
              </a:solidFill>
            </a:rPr>
            <a:t>от </a:t>
          </a:r>
          <a:r>
            <a:rPr lang="ru-RU" sz="1000" b="1" dirty="0" smtClean="0">
              <a:solidFill>
                <a:schemeClr val="bg1"/>
              </a:solidFill>
            </a:rPr>
            <a:t>2</a:t>
          </a:r>
          <a:r>
            <a:rPr lang="ru-RU" sz="600" dirty="0" smtClean="0">
              <a:solidFill>
                <a:schemeClr val="bg1"/>
              </a:solidFill>
            </a:rPr>
            <a:t> до</a:t>
          </a:r>
          <a:r>
            <a:rPr lang="ru-RU" sz="600" b="1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7</a:t>
          </a:r>
          <a:r>
            <a:rPr lang="ru-RU" sz="600" b="1" dirty="0" smtClean="0">
              <a:solidFill>
                <a:schemeClr val="bg1"/>
              </a:solidFill>
            </a:rPr>
            <a:t> </a:t>
          </a:r>
          <a:r>
            <a:rPr lang="ru-RU" sz="600" b="0" dirty="0" smtClean="0">
              <a:solidFill>
                <a:schemeClr val="bg1"/>
              </a:solidFill>
            </a:rPr>
            <a:t>лет</a:t>
          </a:r>
          <a:endParaRPr lang="ru-RU" sz="9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6,75 </a:t>
          </a:r>
          <a:r>
            <a:rPr lang="ru-RU" sz="1000" b="0" dirty="0" smtClean="0">
              <a:solidFill>
                <a:schemeClr val="bg1"/>
              </a:solidFill>
            </a:rPr>
            <a:t>%</a:t>
          </a:r>
          <a:endParaRPr lang="ru-RU" sz="1000" b="0" dirty="0">
            <a:solidFill>
              <a:schemeClr val="tx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/>
        <a:lstStyle/>
        <a:p>
          <a:r>
            <a:rPr lang="ru-RU" sz="600" b="0" dirty="0" smtClean="0">
              <a:solidFill>
                <a:schemeClr val="bg1"/>
              </a:solidFill>
            </a:rPr>
            <a:t>от</a:t>
          </a:r>
          <a:r>
            <a:rPr lang="ru-RU" sz="1000" b="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60</a:t>
          </a:r>
          <a:r>
            <a:rPr lang="ru-RU" sz="600" b="0" dirty="0" smtClean="0">
              <a:solidFill>
                <a:schemeClr val="bg1"/>
              </a:solidFill>
            </a:rPr>
            <a:t> до </a:t>
          </a:r>
          <a:r>
            <a:rPr lang="ru-RU" sz="1000" b="1" dirty="0" smtClean="0">
              <a:solidFill>
                <a:schemeClr val="bg1"/>
              </a:solidFill>
            </a:rPr>
            <a:t>150</a:t>
          </a:r>
          <a:endParaRPr lang="ru-RU" sz="1000" b="0" dirty="0" smtClean="0">
            <a:solidFill>
              <a:schemeClr val="bg1"/>
            </a:solidFill>
          </a:endParaRPr>
        </a:p>
        <a:p>
          <a:r>
            <a:rPr lang="ru-RU" sz="600" b="0" dirty="0" smtClean="0">
              <a:solidFill>
                <a:schemeClr val="bg1"/>
              </a:solidFill>
            </a:rPr>
            <a:t>млн. руб. **</a:t>
          </a:r>
          <a:endParaRPr lang="ru-RU" sz="60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6A7AFC-F02B-4918-9876-2617F1B58C0E}" type="pres">
      <dgm:prSet presAssocID="{FAF9CA9F-8B76-46A3-BB3D-BDEC24A324D1}" presName="wedge1" presStyleLbl="node1" presStyleIdx="0" presStyleCnt="3" custLinFactNeighborX="-166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57" custLinFactNeighborY="-6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/>
      <dgm:spPr/>
    </dgm:pt>
  </dgm:ptLst>
  <dgm:cxnLst>
    <dgm:cxn modelId="{B1061CC9-F3CA-4D6B-9C1A-59F23A2E47F0}" type="presOf" srcId="{A20557E0-5ED9-4B67-9A7E-F59539BAC5F5}" destId="{BAFBE116-E4CC-4AB7-9427-4A9A79515842}" srcOrd="1" destOrd="0" presId="urn:microsoft.com/office/officeart/2005/8/layout/cycle8"/>
    <dgm:cxn modelId="{938A8422-6FBC-4F62-AD5A-0923DF88E74F}" type="presOf" srcId="{FAF9CA9F-8B76-46A3-BB3D-BDEC24A324D1}" destId="{F5A26899-BB90-4686-BA04-827C3018F565}" srcOrd="0" destOrd="0" presId="urn:microsoft.com/office/officeart/2005/8/layout/cycle8"/>
    <dgm:cxn modelId="{6B02C608-AA03-4965-8F5A-9A2909B40F1B}" type="presOf" srcId="{15899298-6811-4F39-AA89-97D4B553B8C1}" destId="{33B97B66-8054-4EAA-B4FD-29200C9E7F8D}" srcOrd="1" destOrd="0" presId="urn:microsoft.com/office/officeart/2005/8/layout/cycle8"/>
    <dgm:cxn modelId="{E412D7E0-5FCF-4D26-838F-323B34A46942}" type="presOf" srcId="{9036F21D-12C9-43AB-86D3-84E0DBC46ECC}" destId="{AEEA5B42-5AC8-4CC8-8F21-750891FF6EFB}" srcOrd="1" destOrd="0" presId="urn:microsoft.com/office/officeart/2005/8/layout/cycle8"/>
    <dgm:cxn modelId="{AD2D58F7-B7C4-4DF6-8EFA-880BE5A893A8}" type="presOf" srcId="{15899298-6811-4F39-AA89-97D4B553B8C1}" destId="{226A7AFC-F02B-4918-9876-2617F1B58C0E}" srcOrd="0" destOrd="0" presId="urn:microsoft.com/office/officeart/2005/8/layout/cycle8"/>
    <dgm:cxn modelId="{EFF5C08D-4860-4C16-AE7B-94C34AE42490}" type="presOf" srcId="{9036F21D-12C9-43AB-86D3-84E0DBC46ECC}" destId="{0A24C628-8A94-44C5-8BBA-588866CEED30}" srcOrd="0" destOrd="0" presId="urn:microsoft.com/office/officeart/2005/8/layout/cycle8"/>
    <dgm:cxn modelId="{70A91AAE-FB88-43D8-A2B9-9A661C84E254}" type="presOf" srcId="{A20557E0-5ED9-4B67-9A7E-F59539BAC5F5}" destId="{46B20533-4041-4CAF-8619-42837A7B5201}" srcOrd="0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D64B9311-7F9B-4ACF-AD00-AB5EF8536441}" type="presParOf" srcId="{F5A26899-BB90-4686-BA04-827C3018F565}" destId="{226A7AFC-F02B-4918-9876-2617F1B58C0E}" srcOrd="0" destOrd="0" presId="urn:microsoft.com/office/officeart/2005/8/layout/cycle8"/>
    <dgm:cxn modelId="{632651B7-78B4-4F90-A2C2-A2EE68490D03}" type="presParOf" srcId="{F5A26899-BB90-4686-BA04-827C3018F565}" destId="{1233A9E9-F539-4303-BA20-7538967567AC}" srcOrd="1" destOrd="0" presId="urn:microsoft.com/office/officeart/2005/8/layout/cycle8"/>
    <dgm:cxn modelId="{3F9E1B2D-AEA4-474D-8194-C582AFA95E9D}" type="presParOf" srcId="{F5A26899-BB90-4686-BA04-827C3018F565}" destId="{69F47544-92D9-424C-8414-CEFCE82DDCA0}" srcOrd="2" destOrd="0" presId="urn:microsoft.com/office/officeart/2005/8/layout/cycle8"/>
    <dgm:cxn modelId="{48533013-90EA-4EA4-BD9A-23672AB796B8}" type="presParOf" srcId="{F5A26899-BB90-4686-BA04-827C3018F565}" destId="{33B97B66-8054-4EAA-B4FD-29200C9E7F8D}" srcOrd="3" destOrd="0" presId="urn:microsoft.com/office/officeart/2005/8/layout/cycle8"/>
    <dgm:cxn modelId="{49CAD2D1-A1B4-436B-AFA3-389DB608F5BF}" type="presParOf" srcId="{F5A26899-BB90-4686-BA04-827C3018F565}" destId="{0A24C628-8A94-44C5-8BBA-588866CEED30}" srcOrd="4" destOrd="0" presId="urn:microsoft.com/office/officeart/2005/8/layout/cycle8"/>
    <dgm:cxn modelId="{45BF2BAD-01A7-42A0-A9A0-9226E00D52EA}" type="presParOf" srcId="{F5A26899-BB90-4686-BA04-827C3018F565}" destId="{598B30D0-F770-4E74-B93D-1BBDFE479668}" srcOrd="5" destOrd="0" presId="urn:microsoft.com/office/officeart/2005/8/layout/cycle8"/>
    <dgm:cxn modelId="{3C4CBB8C-7956-43DC-AC9A-D23EDA4EB0C5}" type="presParOf" srcId="{F5A26899-BB90-4686-BA04-827C3018F565}" destId="{BE252B75-9FC3-482C-AB38-C14F00F1A330}" srcOrd="6" destOrd="0" presId="urn:microsoft.com/office/officeart/2005/8/layout/cycle8"/>
    <dgm:cxn modelId="{BC319573-CE97-4060-A001-458262A151AD}" type="presParOf" srcId="{F5A26899-BB90-4686-BA04-827C3018F565}" destId="{AEEA5B42-5AC8-4CC8-8F21-750891FF6EFB}" srcOrd="7" destOrd="0" presId="urn:microsoft.com/office/officeart/2005/8/layout/cycle8"/>
    <dgm:cxn modelId="{6B4ADB2B-E63D-41FB-A9DC-5F5C45249077}" type="presParOf" srcId="{F5A26899-BB90-4686-BA04-827C3018F565}" destId="{46B20533-4041-4CAF-8619-42837A7B5201}" srcOrd="8" destOrd="0" presId="urn:microsoft.com/office/officeart/2005/8/layout/cycle8"/>
    <dgm:cxn modelId="{AB0E61B5-BDC6-41E5-B532-3C2E5CAE417A}" type="presParOf" srcId="{F5A26899-BB90-4686-BA04-827C3018F565}" destId="{2EAC07E9-3F83-4044-A19D-E9902A762C08}" srcOrd="9" destOrd="0" presId="urn:microsoft.com/office/officeart/2005/8/layout/cycle8"/>
    <dgm:cxn modelId="{203C22F9-BA37-4CD0-AB11-904296BCDD00}" type="presParOf" srcId="{F5A26899-BB90-4686-BA04-827C3018F565}" destId="{0BB27E40-2C33-4FC2-BD67-1A523B223114}" srcOrd="10" destOrd="0" presId="urn:microsoft.com/office/officeart/2005/8/layout/cycle8"/>
    <dgm:cxn modelId="{217A7D5C-DD54-4933-827F-28476BFB4240}" type="presParOf" srcId="{F5A26899-BB90-4686-BA04-827C3018F565}" destId="{BAFBE116-E4CC-4AB7-9427-4A9A79515842}" srcOrd="11" destOrd="0" presId="urn:microsoft.com/office/officeart/2005/8/layout/cycle8"/>
    <dgm:cxn modelId="{44E886DC-9F02-473E-952F-4D500D527D78}" type="presParOf" srcId="{F5A26899-BB90-4686-BA04-827C3018F565}" destId="{FE3541EB-E5DD-4E4B-B344-D358BBA22619}" srcOrd="12" destOrd="0" presId="urn:microsoft.com/office/officeart/2005/8/layout/cycle8"/>
    <dgm:cxn modelId="{A1D59023-4DDC-449A-9319-33D2C5E5850C}" type="presParOf" srcId="{F5A26899-BB90-4686-BA04-827C3018F565}" destId="{BA826FD6-734D-4462-B7C1-C67726563048}" srcOrd="13" destOrd="0" presId="urn:microsoft.com/office/officeart/2005/8/layout/cycle8"/>
    <dgm:cxn modelId="{20CF2F16-D9A3-48B9-9A32-E32DB72F2C7F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800" b="0" dirty="0" smtClean="0">
              <a:solidFill>
                <a:schemeClr val="bg1"/>
              </a:solidFill>
            </a:rPr>
            <a:t>От </a:t>
          </a:r>
          <a:r>
            <a:rPr lang="ru-RU" sz="1000" b="1" dirty="0" smtClean="0">
              <a:solidFill>
                <a:schemeClr val="bg1"/>
              </a:solidFill>
            </a:rPr>
            <a:t>1</a:t>
          </a:r>
          <a:r>
            <a:rPr lang="ru-RU" sz="800" b="0" dirty="0" smtClean="0">
              <a:solidFill>
                <a:schemeClr val="bg1"/>
              </a:solidFill>
            </a:rPr>
            <a:t> </a:t>
          </a:r>
          <a:r>
            <a:rPr lang="ru-RU" sz="600" b="0" dirty="0" smtClean="0">
              <a:solidFill>
                <a:schemeClr val="bg1"/>
              </a:solidFill>
            </a:rPr>
            <a:t>года до </a:t>
          </a:r>
          <a:r>
            <a:rPr lang="en-US" sz="1000" b="1" dirty="0" smtClean="0">
              <a:solidFill>
                <a:schemeClr val="bg1"/>
              </a:solidFill>
            </a:rPr>
            <a:t>5</a:t>
          </a:r>
          <a:r>
            <a:rPr lang="ru-RU" sz="800" b="0" dirty="0" smtClean="0">
              <a:solidFill>
                <a:schemeClr val="bg1"/>
              </a:solidFill>
            </a:rPr>
            <a:t> </a:t>
          </a:r>
          <a:r>
            <a:rPr lang="ru-RU" sz="600" b="0" dirty="0" smtClean="0">
              <a:solidFill>
                <a:schemeClr val="bg1"/>
              </a:solidFill>
            </a:rPr>
            <a:t>лет</a:t>
          </a:r>
          <a:endParaRPr lang="ru-RU" sz="6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5,5 % </a:t>
          </a:r>
          <a:r>
            <a:rPr lang="ru-RU" sz="600" b="0" dirty="0" smtClean="0">
              <a:solidFill>
                <a:schemeClr val="bg1"/>
              </a:solidFill>
            </a:rPr>
            <a:t>годовых в долларах США</a:t>
          </a:r>
          <a:endParaRPr lang="ru-RU" sz="600" b="0" dirty="0">
            <a:solidFill>
              <a:schemeClr val="tx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/>
        <a:lstStyle/>
        <a:p>
          <a:r>
            <a:rPr lang="ru-RU" sz="600" b="0" dirty="0" smtClean="0">
              <a:solidFill>
                <a:schemeClr val="bg1"/>
              </a:solidFill>
            </a:rPr>
            <a:t>до </a:t>
          </a:r>
          <a:r>
            <a:rPr lang="ru-RU" sz="1000" b="1" dirty="0" smtClean="0">
              <a:solidFill>
                <a:schemeClr val="bg1"/>
              </a:solidFill>
            </a:rPr>
            <a:t>60</a:t>
          </a:r>
          <a:r>
            <a:rPr lang="ru-RU" sz="600" b="1" dirty="0" smtClean="0">
              <a:solidFill>
                <a:schemeClr val="bg1"/>
              </a:solidFill>
            </a:rPr>
            <a:t> </a:t>
          </a:r>
          <a:r>
            <a:rPr lang="ru-RU" sz="600" b="0" dirty="0" smtClean="0">
              <a:solidFill>
                <a:schemeClr val="bg1"/>
              </a:solidFill>
            </a:rPr>
            <a:t>млн. руб. или эквивалент в </a:t>
          </a:r>
          <a:r>
            <a:rPr lang="en-US" sz="600" b="0" dirty="0" smtClean="0">
              <a:solidFill>
                <a:schemeClr val="bg1"/>
              </a:solidFill>
            </a:rPr>
            <a:t>$ </a:t>
          </a:r>
          <a:r>
            <a:rPr lang="ru-RU" sz="600" b="0" dirty="0" smtClean="0">
              <a:solidFill>
                <a:schemeClr val="bg1"/>
              </a:solidFill>
            </a:rPr>
            <a:t>США**</a:t>
          </a:r>
          <a:endParaRPr lang="ru-RU" sz="60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6A7AFC-F02B-4918-9876-2617F1B58C0E}" type="pres">
      <dgm:prSet presAssocID="{FAF9CA9F-8B76-46A3-BB3D-BDEC24A324D1}" presName="wedge1" presStyleLbl="node1" presStyleIdx="0" presStyleCnt="3" custLinFactNeighborX="-166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57" custLinFactNeighborY="-6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/>
      <dgm:spPr/>
    </dgm:pt>
  </dgm:ptLst>
  <dgm:cxnLst>
    <dgm:cxn modelId="{A8A53E54-8C9A-4C44-A61B-7251970CD44D}" type="presOf" srcId="{9036F21D-12C9-43AB-86D3-84E0DBC46ECC}" destId="{0A24C628-8A94-44C5-8BBA-588866CEED30}" srcOrd="0" destOrd="0" presId="urn:microsoft.com/office/officeart/2005/8/layout/cycle8"/>
    <dgm:cxn modelId="{C2243E5A-47E8-49F9-A315-A4B1A01EBBAC}" type="presOf" srcId="{A20557E0-5ED9-4B67-9A7E-F59539BAC5F5}" destId="{46B20533-4041-4CAF-8619-42837A7B5201}" srcOrd="0" destOrd="0" presId="urn:microsoft.com/office/officeart/2005/8/layout/cycle8"/>
    <dgm:cxn modelId="{4BBBB745-5E55-40F2-9088-E61AF271F76C}" type="presOf" srcId="{9036F21D-12C9-43AB-86D3-84E0DBC46ECC}" destId="{AEEA5B42-5AC8-4CC8-8F21-750891FF6EFB}" srcOrd="1" destOrd="0" presId="urn:microsoft.com/office/officeart/2005/8/layout/cycle8"/>
    <dgm:cxn modelId="{A7512F69-7DDD-4C1C-8939-064EF188F16B}" type="presOf" srcId="{FAF9CA9F-8B76-46A3-BB3D-BDEC24A324D1}" destId="{F5A26899-BB90-4686-BA04-827C3018F565}" srcOrd="0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70261D95-2B73-496C-81F1-BEDF8D69DCC8}" type="presOf" srcId="{15899298-6811-4F39-AA89-97D4B553B8C1}" destId="{33B97B66-8054-4EAA-B4FD-29200C9E7F8D}" srcOrd="1" destOrd="0" presId="urn:microsoft.com/office/officeart/2005/8/layout/cycle8"/>
    <dgm:cxn modelId="{273E9663-AE41-4764-8E91-1653582FBCCE}" type="presOf" srcId="{15899298-6811-4F39-AA89-97D4B553B8C1}" destId="{226A7AFC-F02B-4918-9876-2617F1B58C0E}" srcOrd="0" destOrd="0" presId="urn:microsoft.com/office/officeart/2005/8/layout/cycle8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D88CF415-E11E-43DB-BDAA-9170EE767045}" type="presOf" srcId="{A20557E0-5ED9-4B67-9A7E-F59539BAC5F5}" destId="{BAFBE116-E4CC-4AB7-9427-4A9A79515842}" srcOrd="1" destOrd="0" presId="urn:microsoft.com/office/officeart/2005/8/layout/cycle8"/>
    <dgm:cxn modelId="{B32046D2-83C2-4650-AC09-E9C90EB0EFFE}" type="presParOf" srcId="{F5A26899-BB90-4686-BA04-827C3018F565}" destId="{226A7AFC-F02B-4918-9876-2617F1B58C0E}" srcOrd="0" destOrd="0" presId="urn:microsoft.com/office/officeart/2005/8/layout/cycle8"/>
    <dgm:cxn modelId="{E3A9CE16-D285-48E9-8E26-765826D4A128}" type="presParOf" srcId="{F5A26899-BB90-4686-BA04-827C3018F565}" destId="{1233A9E9-F539-4303-BA20-7538967567AC}" srcOrd="1" destOrd="0" presId="urn:microsoft.com/office/officeart/2005/8/layout/cycle8"/>
    <dgm:cxn modelId="{E5E05557-1967-459C-B38A-28596BAFF975}" type="presParOf" srcId="{F5A26899-BB90-4686-BA04-827C3018F565}" destId="{69F47544-92D9-424C-8414-CEFCE82DDCA0}" srcOrd="2" destOrd="0" presId="urn:microsoft.com/office/officeart/2005/8/layout/cycle8"/>
    <dgm:cxn modelId="{9FE9BFEE-4E82-4C35-B9AF-C530B31F05AD}" type="presParOf" srcId="{F5A26899-BB90-4686-BA04-827C3018F565}" destId="{33B97B66-8054-4EAA-B4FD-29200C9E7F8D}" srcOrd="3" destOrd="0" presId="urn:microsoft.com/office/officeart/2005/8/layout/cycle8"/>
    <dgm:cxn modelId="{A05D818C-F90D-46A4-96F0-9FD8A31F14B9}" type="presParOf" srcId="{F5A26899-BB90-4686-BA04-827C3018F565}" destId="{0A24C628-8A94-44C5-8BBA-588866CEED30}" srcOrd="4" destOrd="0" presId="urn:microsoft.com/office/officeart/2005/8/layout/cycle8"/>
    <dgm:cxn modelId="{59A99A2F-4D1B-4631-B106-3729E83EE505}" type="presParOf" srcId="{F5A26899-BB90-4686-BA04-827C3018F565}" destId="{598B30D0-F770-4E74-B93D-1BBDFE479668}" srcOrd="5" destOrd="0" presId="urn:microsoft.com/office/officeart/2005/8/layout/cycle8"/>
    <dgm:cxn modelId="{355E8340-9460-435C-9C2D-4CB40F838428}" type="presParOf" srcId="{F5A26899-BB90-4686-BA04-827C3018F565}" destId="{BE252B75-9FC3-482C-AB38-C14F00F1A330}" srcOrd="6" destOrd="0" presId="urn:microsoft.com/office/officeart/2005/8/layout/cycle8"/>
    <dgm:cxn modelId="{93FA3E9E-973B-4130-A280-E855D77E1448}" type="presParOf" srcId="{F5A26899-BB90-4686-BA04-827C3018F565}" destId="{AEEA5B42-5AC8-4CC8-8F21-750891FF6EFB}" srcOrd="7" destOrd="0" presId="urn:microsoft.com/office/officeart/2005/8/layout/cycle8"/>
    <dgm:cxn modelId="{A27E4A47-0538-4871-BEBD-E6277B8ADC14}" type="presParOf" srcId="{F5A26899-BB90-4686-BA04-827C3018F565}" destId="{46B20533-4041-4CAF-8619-42837A7B5201}" srcOrd="8" destOrd="0" presId="urn:microsoft.com/office/officeart/2005/8/layout/cycle8"/>
    <dgm:cxn modelId="{A9551C3C-16F9-4605-8E9D-959828CE4BD5}" type="presParOf" srcId="{F5A26899-BB90-4686-BA04-827C3018F565}" destId="{2EAC07E9-3F83-4044-A19D-E9902A762C08}" srcOrd="9" destOrd="0" presId="urn:microsoft.com/office/officeart/2005/8/layout/cycle8"/>
    <dgm:cxn modelId="{A51417CE-BF17-4CBD-BC6A-3F02E5F5AF75}" type="presParOf" srcId="{F5A26899-BB90-4686-BA04-827C3018F565}" destId="{0BB27E40-2C33-4FC2-BD67-1A523B223114}" srcOrd="10" destOrd="0" presId="urn:microsoft.com/office/officeart/2005/8/layout/cycle8"/>
    <dgm:cxn modelId="{0D153A3F-C5C5-4C67-869B-F701C78F629F}" type="presParOf" srcId="{F5A26899-BB90-4686-BA04-827C3018F565}" destId="{BAFBE116-E4CC-4AB7-9427-4A9A79515842}" srcOrd="11" destOrd="0" presId="urn:microsoft.com/office/officeart/2005/8/layout/cycle8"/>
    <dgm:cxn modelId="{F8A2717D-B556-4F94-AAAA-2D954FA142A1}" type="presParOf" srcId="{F5A26899-BB90-4686-BA04-827C3018F565}" destId="{FE3541EB-E5DD-4E4B-B344-D358BBA22619}" srcOrd="12" destOrd="0" presId="urn:microsoft.com/office/officeart/2005/8/layout/cycle8"/>
    <dgm:cxn modelId="{22B16154-935F-42F6-A881-04983999A098}" type="presParOf" srcId="{F5A26899-BB90-4686-BA04-827C3018F565}" destId="{BA826FD6-734D-4462-B7C1-C67726563048}" srcOrd="13" destOrd="0" presId="urn:microsoft.com/office/officeart/2005/8/layout/cycle8"/>
    <dgm:cxn modelId="{15908693-F142-422A-B4E7-EE26E90427B1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5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600" dirty="0" smtClean="0">
              <a:solidFill>
                <a:schemeClr val="bg1"/>
              </a:solidFill>
            </a:rPr>
            <a:t>лет</a:t>
          </a:r>
          <a:endParaRPr lang="ru-RU" sz="6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8</a:t>
          </a:r>
          <a:r>
            <a:rPr lang="en-US" sz="1000" b="1" dirty="0" smtClean="0">
              <a:solidFill>
                <a:schemeClr val="bg1"/>
              </a:solidFill>
            </a:rPr>
            <a:t> </a:t>
          </a:r>
          <a:r>
            <a:rPr lang="ru-RU" sz="1000" b="0" dirty="0" smtClean="0">
              <a:solidFill>
                <a:schemeClr val="bg1"/>
              </a:solidFill>
            </a:rPr>
            <a:t>%</a:t>
          </a:r>
          <a:r>
            <a:rPr lang="ru-RU" sz="900" dirty="0" smtClean="0">
              <a:solidFill>
                <a:schemeClr val="bg1"/>
              </a:solidFill>
            </a:rPr>
            <a:t> </a:t>
          </a:r>
        </a:p>
        <a:p>
          <a:r>
            <a:rPr lang="en-US" sz="1000" b="1" dirty="0" smtClean="0">
              <a:solidFill>
                <a:schemeClr val="bg1"/>
              </a:solidFill>
            </a:rPr>
            <a:t>6</a:t>
          </a:r>
          <a:r>
            <a:rPr lang="ru-RU" sz="1000" b="1" dirty="0" smtClean="0">
              <a:solidFill>
                <a:schemeClr val="bg1"/>
              </a:solidFill>
            </a:rPr>
            <a:t>,75</a:t>
          </a:r>
          <a:r>
            <a:rPr lang="en-US" sz="1000" b="1" dirty="0" smtClean="0">
              <a:solidFill>
                <a:schemeClr val="bg1"/>
              </a:solidFill>
            </a:rPr>
            <a:t> </a:t>
          </a:r>
          <a:r>
            <a:rPr lang="ru-RU" sz="1000" b="0" dirty="0" smtClean="0">
              <a:solidFill>
                <a:schemeClr val="bg1"/>
              </a:solidFill>
            </a:rPr>
            <a:t>%</a:t>
          </a:r>
          <a:r>
            <a:rPr lang="ru-RU" sz="1400" b="1" dirty="0" smtClean="0">
              <a:solidFill>
                <a:schemeClr val="bg1"/>
              </a:solidFill>
            </a:rPr>
            <a:t>*</a:t>
          </a:r>
          <a:endParaRPr lang="ru-RU" sz="900" dirty="0">
            <a:solidFill>
              <a:schemeClr val="tx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/>
        <a:lstStyle/>
        <a:p>
          <a:r>
            <a:rPr lang="ru-RU" sz="600" b="0" dirty="0" smtClean="0">
              <a:solidFill>
                <a:schemeClr val="bg1"/>
              </a:solidFill>
            </a:rPr>
            <a:t>до</a:t>
          </a:r>
          <a:r>
            <a:rPr lang="ru-RU" sz="900" b="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60 </a:t>
          </a:r>
          <a:r>
            <a:rPr lang="ru-RU" sz="600" b="0" dirty="0" smtClean="0">
              <a:solidFill>
                <a:schemeClr val="bg1"/>
              </a:solidFill>
            </a:rPr>
            <a:t>млн. руб. ***</a:t>
          </a:r>
          <a:endParaRPr lang="ru-RU" sz="60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</dgm:pt>
    <dgm:pt modelId="{226A7AFC-F02B-4918-9876-2617F1B58C0E}" type="pres">
      <dgm:prSet presAssocID="{FAF9CA9F-8B76-46A3-BB3D-BDEC24A324D1}" presName="wedge1" presStyleLbl="node1" presStyleIdx="0" presStyleCnt="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26" custLinFactNeighborY="7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/>
      <dgm:spPr/>
    </dgm:pt>
  </dgm:ptLst>
  <dgm:cxnLst>
    <dgm:cxn modelId="{8D976B34-D631-410E-9329-C7B92E2A7509}" type="presOf" srcId="{A20557E0-5ED9-4B67-9A7E-F59539BAC5F5}" destId="{46B20533-4041-4CAF-8619-42837A7B5201}" srcOrd="0" destOrd="0" presId="urn:microsoft.com/office/officeart/2005/8/layout/cycle8"/>
    <dgm:cxn modelId="{4E0CB6D4-C4D1-48B1-BC7E-20FB7982242B}" type="presOf" srcId="{FAF9CA9F-8B76-46A3-BB3D-BDEC24A324D1}" destId="{F5A26899-BB90-4686-BA04-827C3018F565}" srcOrd="0" destOrd="0" presId="urn:microsoft.com/office/officeart/2005/8/layout/cycle8"/>
    <dgm:cxn modelId="{F0955377-237A-4A18-964F-73C4B5ED97F5}" type="presOf" srcId="{15899298-6811-4F39-AA89-97D4B553B8C1}" destId="{226A7AFC-F02B-4918-9876-2617F1B58C0E}" srcOrd="0" destOrd="0" presId="urn:microsoft.com/office/officeart/2005/8/layout/cycle8"/>
    <dgm:cxn modelId="{52251EC4-A3BA-44B1-A3EC-14F5393BCCBC}" type="presOf" srcId="{9036F21D-12C9-43AB-86D3-84E0DBC46ECC}" destId="{AEEA5B42-5AC8-4CC8-8F21-750891FF6EFB}" srcOrd="1" destOrd="0" presId="urn:microsoft.com/office/officeart/2005/8/layout/cycle8"/>
    <dgm:cxn modelId="{DF84E897-72FB-48C5-AB2A-DE4F56161E0F}" type="presOf" srcId="{9036F21D-12C9-43AB-86D3-84E0DBC46ECC}" destId="{0A24C628-8A94-44C5-8BBA-588866CEED30}" srcOrd="0" destOrd="0" presId="urn:microsoft.com/office/officeart/2005/8/layout/cycle8"/>
    <dgm:cxn modelId="{11A41A9E-B6DF-4C62-8EBC-B23404732258}" type="presOf" srcId="{15899298-6811-4F39-AA89-97D4B553B8C1}" destId="{33B97B66-8054-4EAA-B4FD-29200C9E7F8D}" srcOrd="1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59806940-F177-48A3-A2AE-ECAE25CA69D6}" type="presOf" srcId="{A20557E0-5ED9-4B67-9A7E-F59539BAC5F5}" destId="{BAFBE116-E4CC-4AB7-9427-4A9A79515842}" srcOrd="1" destOrd="0" presId="urn:microsoft.com/office/officeart/2005/8/layout/cycle8"/>
    <dgm:cxn modelId="{2858F7A8-3098-43E2-9662-F7130F625A4B}" type="presParOf" srcId="{F5A26899-BB90-4686-BA04-827C3018F565}" destId="{226A7AFC-F02B-4918-9876-2617F1B58C0E}" srcOrd="0" destOrd="0" presId="urn:microsoft.com/office/officeart/2005/8/layout/cycle8"/>
    <dgm:cxn modelId="{05E52F66-C444-4FF1-AB41-3AC5379D24DA}" type="presParOf" srcId="{F5A26899-BB90-4686-BA04-827C3018F565}" destId="{1233A9E9-F539-4303-BA20-7538967567AC}" srcOrd="1" destOrd="0" presId="urn:microsoft.com/office/officeart/2005/8/layout/cycle8"/>
    <dgm:cxn modelId="{DC9437E4-C21E-49A6-80BE-97502806E6B1}" type="presParOf" srcId="{F5A26899-BB90-4686-BA04-827C3018F565}" destId="{69F47544-92D9-424C-8414-CEFCE82DDCA0}" srcOrd="2" destOrd="0" presId="urn:microsoft.com/office/officeart/2005/8/layout/cycle8"/>
    <dgm:cxn modelId="{21D6F8AA-B9AE-480D-8ABE-898E71708CA9}" type="presParOf" srcId="{F5A26899-BB90-4686-BA04-827C3018F565}" destId="{33B97B66-8054-4EAA-B4FD-29200C9E7F8D}" srcOrd="3" destOrd="0" presId="urn:microsoft.com/office/officeart/2005/8/layout/cycle8"/>
    <dgm:cxn modelId="{E852E30A-B609-47BA-9D7E-CF5EB8548BEF}" type="presParOf" srcId="{F5A26899-BB90-4686-BA04-827C3018F565}" destId="{0A24C628-8A94-44C5-8BBA-588866CEED30}" srcOrd="4" destOrd="0" presId="urn:microsoft.com/office/officeart/2005/8/layout/cycle8"/>
    <dgm:cxn modelId="{5634C3FD-189C-4C22-957B-7BD655E6877C}" type="presParOf" srcId="{F5A26899-BB90-4686-BA04-827C3018F565}" destId="{598B30D0-F770-4E74-B93D-1BBDFE479668}" srcOrd="5" destOrd="0" presId="urn:microsoft.com/office/officeart/2005/8/layout/cycle8"/>
    <dgm:cxn modelId="{99C340E5-5403-4E71-B5EF-1E389C30FE65}" type="presParOf" srcId="{F5A26899-BB90-4686-BA04-827C3018F565}" destId="{BE252B75-9FC3-482C-AB38-C14F00F1A330}" srcOrd="6" destOrd="0" presId="urn:microsoft.com/office/officeart/2005/8/layout/cycle8"/>
    <dgm:cxn modelId="{3D15F241-4C0C-417F-801F-A059C61BC5B2}" type="presParOf" srcId="{F5A26899-BB90-4686-BA04-827C3018F565}" destId="{AEEA5B42-5AC8-4CC8-8F21-750891FF6EFB}" srcOrd="7" destOrd="0" presId="urn:microsoft.com/office/officeart/2005/8/layout/cycle8"/>
    <dgm:cxn modelId="{D80246AF-FCBE-426C-A702-8B62E467EC80}" type="presParOf" srcId="{F5A26899-BB90-4686-BA04-827C3018F565}" destId="{46B20533-4041-4CAF-8619-42837A7B5201}" srcOrd="8" destOrd="0" presId="urn:microsoft.com/office/officeart/2005/8/layout/cycle8"/>
    <dgm:cxn modelId="{F695176A-EF98-4764-BE8F-A87B5C28F130}" type="presParOf" srcId="{F5A26899-BB90-4686-BA04-827C3018F565}" destId="{2EAC07E9-3F83-4044-A19D-E9902A762C08}" srcOrd="9" destOrd="0" presId="urn:microsoft.com/office/officeart/2005/8/layout/cycle8"/>
    <dgm:cxn modelId="{4E27EE82-83EB-48FA-BA90-88669608AE3A}" type="presParOf" srcId="{F5A26899-BB90-4686-BA04-827C3018F565}" destId="{0BB27E40-2C33-4FC2-BD67-1A523B223114}" srcOrd="10" destOrd="0" presId="urn:microsoft.com/office/officeart/2005/8/layout/cycle8"/>
    <dgm:cxn modelId="{87C3F117-75B1-45A3-91EC-ADD07A0F5E86}" type="presParOf" srcId="{F5A26899-BB90-4686-BA04-827C3018F565}" destId="{BAFBE116-E4CC-4AB7-9427-4A9A79515842}" srcOrd="11" destOrd="0" presId="urn:microsoft.com/office/officeart/2005/8/layout/cycle8"/>
    <dgm:cxn modelId="{94B128D6-6D40-4861-ABE9-DDE4E3C0399C}" type="presParOf" srcId="{F5A26899-BB90-4686-BA04-827C3018F565}" destId="{FE3541EB-E5DD-4E4B-B344-D358BBA22619}" srcOrd="12" destOrd="0" presId="urn:microsoft.com/office/officeart/2005/8/layout/cycle8"/>
    <dgm:cxn modelId="{38776789-BE25-4600-8385-6B71CDA13597}" type="presParOf" srcId="{F5A26899-BB90-4686-BA04-827C3018F565}" destId="{BA826FD6-734D-4462-B7C1-C67726563048}" srcOrd="13" destOrd="0" presId="urn:microsoft.com/office/officeart/2005/8/layout/cycle8"/>
    <dgm:cxn modelId="{1DF730D6-5429-49BF-B45E-FD34BF45AE92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800" b="0" dirty="0" smtClean="0">
              <a:solidFill>
                <a:schemeClr val="bg1"/>
              </a:solidFill>
            </a:rPr>
            <a:t>От </a:t>
          </a:r>
          <a:r>
            <a:rPr lang="ru-RU" sz="1000" b="1" dirty="0" smtClean="0">
              <a:solidFill>
                <a:schemeClr val="bg1"/>
              </a:solidFill>
            </a:rPr>
            <a:t>1</a:t>
          </a:r>
          <a:r>
            <a:rPr lang="ru-RU" sz="800" b="0" dirty="0" smtClean="0">
              <a:solidFill>
                <a:schemeClr val="bg1"/>
              </a:solidFill>
            </a:rPr>
            <a:t> </a:t>
          </a:r>
          <a:r>
            <a:rPr lang="ru-RU" sz="600" b="0" dirty="0" smtClean="0">
              <a:solidFill>
                <a:schemeClr val="bg1"/>
              </a:solidFill>
            </a:rPr>
            <a:t>года до </a:t>
          </a:r>
          <a:r>
            <a:rPr lang="en-US" sz="1000" b="1" dirty="0" smtClean="0">
              <a:solidFill>
                <a:schemeClr val="bg1"/>
              </a:solidFill>
            </a:rPr>
            <a:t>5</a:t>
          </a:r>
          <a:r>
            <a:rPr lang="ru-RU" sz="800" b="0" dirty="0" smtClean="0">
              <a:solidFill>
                <a:schemeClr val="bg1"/>
              </a:solidFill>
            </a:rPr>
            <a:t> </a:t>
          </a:r>
          <a:r>
            <a:rPr lang="ru-RU" sz="600" b="0" dirty="0" smtClean="0">
              <a:solidFill>
                <a:schemeClr val="bg1"/>
              </a:solidFill>
            </a:rPr>
            <a:t>лет</a:t>
          </a:r>
          <a:endParaRPr lang="ru-RU" sz="6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5,25 % </a:t>
          </a:r>
          <a:r>
            <a:rPr lang="ru-RU" sz="600" b="0" dirty="0" smtClean="0">
              <a:solidFill>
                <a:schemeClr val="bg1"/>
              </a:solidFill>
            </a:rPr>
            <a:t>годовых в долларах США</a:t>
          </a:r>
          <a:endParaRPr lang="ru-RU" sz="600" b="0" dirty="0">
            <a:solidFill>
              <a:schemeClr val="tx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/>
        <a:lstStyle/>
        <a:p>
          <a:r>
            <a:rPr lang="ru-RU" sz="600" b="0" dirty="0" smtClean="0">
              <a:solidFill>
                <a:schemeClr val="bg1"/>
              </a:solidFill>
            </a:rPr>
            <a:t>от </a:t>
          </a:r>
          <a:r>
            <a:rPr lang="ru-RU" sz="800" b="1" dirty="0" smtClean="0">
              <a:solidFill>
                <a:schemeClr val="bg1"/>
              </a:solidFill>
            </a:rPr>
            <a:t>60</a:t>
          </a:r>
          <a:r>
            <a:rPr lang="ru-RU" sz="600" b="0" dirty="0" smtClean="0">
              <a:solidFill>
                <a:schemeClr val="bg1"/>
              </a:solidFill>
            </a:rPr>
            <a:t> до </a:t>
          </a:r>
          <a:r>
            <a:rPr lang="ru-RU" sz="800" b="1" dirty="0" smtClean="0">
              <a:solidFill>
                <a:schemeClr val="bg1"/>
              </a:solidFill>
            </a:rPr>
            <a:t>150</a:t>
          </a:r>
        </a:p>
        <a:p>
          <a:r>
            <a:rPr lang="ru-RU" sz="580" b="0" dirty="0" smtClean="0">
              <a:solidFill>
                <a:schemeClr val="bg1"/>
              </a:solidFill>
            </a:rPr>
            <a:t>млн. руб. или эквивалент в </a:t>
          </a:r>
          <a:r>
            <a:rPr lang="en-US" sz="580" b="0" dirty="0" smtClean="0">
              <a:solidFill>
                <a:schemeClr val="bg1"/>
              </a:solidFill>
            </a:rPr>
            <a:t>$ </a:t>
          </a:r>
          <a:r>
            <a:rPr lang="ru-RU" sz="580" b="0" dirty="0" smtClean="0">
              <a:solidFill>
                <a:schemeClr val="bg1"/>
              </a:solidFill>
            </a:rPr>
            <a:t>США**</a:t>
          </a:r>
          <a:endParaRPr lang="ru-RU" sz="58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6A7AFC-F02B-4918-9876-2617F1B58C0E}" type="pres">
      <dgm:prSet presAssocID="{FAF9CA9F-8B76-46A3-BB3D-BDEC24A324D1}" presName="wedge1" presStyleLbl="node1" presStyleIdx="0" presStyleCnt="3" custLinFactNeighborX="-166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57" custLinFactNeighborY="-6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 custLinFactNeighborX="-1126"/>
      <dgm:spPr/>
    </dgm:pt>
  </dgm:ptLst>
  <dgm:cxnLst>
    <dgm:cxn modelId="{D235950A-36F6-4F75-A415-73FBDB844B6E}" type="presOf" srcId="{15899298-6811-4F39-AA89-97D4B553B8C1}" destId="{226A7AFC-F02B-4918-9876-2617F1B58C0E}" srcOrd="0" destOrd="0" presId="urn:microsoft.com/office/officeart/2005/8/layout/cycle8"/>
    <dgm:cxn modelId="{05E5D97E-55EC-4839-AB3E-157A8E685A4C}" type="presOf" srcId="{15899298-6811-4F39-AA89-97D4B553B8C1}" destId="{33B97B66-8054-4EAA-B4FD-29200C9E7F8D}" srcOrd="1" destOrd="0" presId="urn:microsoft.com/office/officeart/2005/8/layout/cycle8"/>
    <dgm:cxn modelId="{E05B8979-D6C6-4D7B-8A34-FC9A097A212A}" type="presOf" srcId="{A20557E0-5ED9-4B67-9A7E-F59539BAC5F5}" destId="{BAFBE116-E4CC-4AB7-9427-4A9A79515842}" srcOrd="1" destOrd="0" presId="urn:microsoft.com/office/officeart/2005/8/layout/cycle8"/>
    <dgm:cxn modelId="{CD692518-29BD-41C2-9B71-03A81EE20612}" type="presOf" srcId="{9036F21D-12C9-43AB-86D3-84E0DBC46ECC}" destId="{0A24C628-8A94-44C5-8BBA-588866CEED30}" srcOrd="0" destOrd="0" presId="urn:microsoft.com/office/officeart/2005/8/layout/cycle8"/>
    <dgm:cxn modelId="{2E1C88A2-514F-4021-924F-6EC6ED618473}" type="presOf" srcId="{FAF9CA9F-8B76-46A3-BB3D-BDEC24A324D1}" destId="{F5A26899-BB90-4686-BA04-827C3018F565}" srcOrd="0" destOrd="0" presId="urn:microsoft.com/office/officeart/2005/8/layout/cycle8"/>
    <dgm:cxn modelId="{29F9D9B2-03D3-4427-ACA9-D9689E307C14}" type="presOf" srcId="{9036F21D-12C9-43AB-86D3-84E0DBC46ECC}" destId="{AEEA5B42-5AC8-4CC8-8F21-750891FF6EFB}" srcOrd="1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179C22E2-95BB-4C79-9E46-BF5118A578B3}" type="presOf" srcId="{A20557E0-5ED9-4B67-9A7E-F59539BAC5F5}" destId="{46B20533-4041-4CAF-8619-42837A7B5201}" srcOrd="0" destOrd="0" presId="urn:microsoft.com/office/officeart/2005/8/layout/cycle8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7A0A293A-65D6-4C70-ACA0-9B3DDB9627CC}" type="presParOf" srcId="{F5A26899-BB90-4686-BA04-827C3018F565}" destId="{226A7AFC-F02B-4918-9876-2617F1B58C0E}" srcOrd="0" destOrd="0" presId="urn:microsoft.com/office/officeart/2005/8/layout/cycle8"/>
    <dgm:cxn modelId="{82D7C432-6273-46B3-ACBD-8B955A1B6AE3}" type="presParOf" srcId="{F5A26899-BB90-4686-BA04-827C3018F565}" destId="{1233A9E9-F539-4303-BA20-7538967567AC}" srcOrd="1" destOrd="0" presId="urn:microsoft.com/office/officeart/2005/8/layout/cycle8"/>
    <dgm:cxn modelId="{AEBB99B9-EB85-4202-9010-79183C22A2DB}" type="presParOf" srcId="{F5A26899-BB90-4686-BA04-827C3018F565}" destId="{69F47544-92D9-424C-8414-CEFCE82DDCA0}" srcOrd="2" destOrd="0" presId="urn:microsoft.com/office/officeart/2005/8/layout/cycle8"/>
    <dgm:cxn modelId="{25607EF7-3843-48B2-9747-C166AEFC2201}" type="presParOf" srcId="{F5A26899-BB90-4686-BA04-827C3018F565}" destId="{33B97B66-8054-4EAA-B4FD-29200C9E7F8D}" srcOrd="3" destOrd="0" presId="urn:microsoft.com/office/officeart/2005/8/layout/cycle8"/>
    <dgm:cxn modelId="{1A336560-C410-4565-AFFA-89E934B0F200}" type="presParOf" srcId="{F5A26899-BB90-4686-BA04-827C3018F565}" destId="{0A24C628-8A94-44C5-8BBA-588866CEED30}" srcOrd="4" destOrd="0" presId="urn:microsoft.com/office/officeart/2005/8/layout/cycle8"/>
    <dgm:cxn modelId="{D36D44DB-6CC3-4648-84CA-DCE1E302E10D}" type="presParOf" srcId="{F5A26899-BB90-4686-BA04-827C3018F565}" destId="{598B30D0-F770-4E74-B93D-1BBDFE479668}" srcOrd="5" destOrd="0" presId="urn:microsoft.com/office/officeart/2005/8/layout/cycle8"/>
    <dgm:cxn modelId="{B1E8ECD4-A675-4775-BD3D-4868AFB78532}" type="presParOf" srcId="{F5A26899-BB90-4686-BA04-827C3018F565}" destId="{BE252B75-9FC3-482C-AB38-C14F00F1A330}" srcOrd="6" destOrd="0" presId="urn:microsoft.com/office/officeart/2005/8/layout/cycle8"/>
    <dgm:cxn modelId="{59DAEC0D-FED3-4CE0-85DE-7BF916DEAC36}" type="presParOf" srcId="{F5A26899-BB90-4686-BA04-827C3018F565}" destId="{AEEA5B42-5AC8-4CC8-8F21-750891FF6EFB}" srcOrd="7" destOrd="0" presId="urn:microsoft.com/office/officeart/2005/8/layout/cycle8"/>
    <dgm:cxn modelId="{C110D185-74B6-4664-9BBE-CC618DE23C2A}" type="presParOf" srcId="{F5A26899-BB90-4686-BA04-827C3018F565}" destId="{46B20533-4041-4CAF-8619-42837A7B5201}" srcOrd="8" destOrd="0" presId="urn:microsoft.com/office/officeart/2005/8/layout/cycle8"/>
    <dgm:cxn modelId="{A0F39851-69FC-40F9-A2E6-FD99113DE8DC}" type="presParOf" srcId="{F5A26899-BB90-4686-BA04-827C3018F565}" destId="{2EAC07E9-3F83-4044-A19D-E9902A762C08}" srcOrd="9" destOrd="0" presId="urn:microsoft.com/office/officeart/2005/8/layout/cycle8"/>
    <dgm:cxn modelId="{3C922798-9CD0-4DAF-A261-EDE976050D4E}" type="presParOf" srcId="{F5A26899-BB90-4686-BA04-827C3018F565}" destId="{0BB27E40-2C33-4FC2-BD67-1A523B223114}" srcOrd="10" destOrd="0" presId="urn:microsoft.com/office/officeart/2005/8/layout/cycle8"/>
    <dgm:cxn modelId="{438E0CE3-5A60-4D31-B28C-46AC0F52DFB6}" type="presParOf" srcId="{F5A26899-BB90-4686-BA04-827C3018F565}" destId="{BAFBE116-E4CC-4AB7-9427-4A9A79515842}" srcOrd="11" destOrd="0" presId="urn:microsoft.com/office/officeart/2005/8/layout/cycle8"/>
    <dgm:cxn modelId="{2DDA68E9-FD2F-4BD3-A105-A179CC872B17}" type="presParOf" srcId="{F5A26899-BB90-4686-BA04-827C3018F565}" destId="{FE3541EB-E5DD-4E4B-B344-D358BBA22619}" srcOrd="12" destOrd="0" presId="urn:microsoft.com/office/officeart/2005/8/layout/cycle8"/>
    <dgm:cxn modelId="{E1CE8579-447B-4DBE-90F7-FDBFB99BAFC0}" type="presParOf" srcId="{F5A26899-BB90-4686-BA04-827C3018F565}" destId="{BA826FD6-734D-4462-B7C1-C67726563048}" srcOrd="13" destOrd="0" presId="urn:microsoft.com/office/officeart/2005/8/layout/cycle8"/>
    <dgm:cxn modelId="{8FA66A7D-59C7-403E-B086-772C7DF44E7F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600" dirty="0" smtClean="0">
              <a:solidFill>
                <a:schemeClr val="bg1"/>
              </a:solidFill>
            </a:rPr>
            <a:t>от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1</a:t>
          </a:r>
          <a:r>
            <a:rPr lang="ru-RU" sz="600" dirty="0" smtClean="0">
              <a:solidFill>
                <a:schemeClr val="bg1"/>
              </a:solidFill>
            </a:rPr>
            <a:t>до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5 </a:t>
          </a:r>
          <a:r>
            <a:rPr lang="ru-RU" sz="600" b="0" dirty="0" smtClean="0">
              <a:solidFill>
                <a:schemeClr val="bg1"/>
              </a:solidFill>
            </a:rPr>
            <a:t>лет</a:t>
          </a:r>
          <a:r>
            <a:rPr lang="ru-RU" sz="900" dirty="0" smtClean="0">
              <a:solidFill>
                <a:schemeClr val="bg1"/>
              </a:solidFill>
            </a:rPr>
            <a:t> </a:t>
          </a:r>
          <a:endParaRPr lang="ru-RU" sz="9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10</a:t>
          </a:r>
          <a:r>
            <a:rPr lang="ru-RU" sz="1000" b="0" dirty="0" smtClean="0">
              <a:solidFill>
                <a:schemeClr val="bg1"/>
              </a:solidFill>
            </a:rPr>
            <a:t>%</a:t>
          </a:r>
          <a:r>
            <a:rPr lang="ru-RU" sz="1000" b="1" dirty="0" smtClean="0">
              <a:solidFill>
                <a:schemeClr val="bg1"/>
              </a:solidFill>
            </a:rPr>
            <a:t> </a:t>
          </a:r>
          <a:endParaRPr lang="ru-RU" sz="900" b="0" dirty="0">
            <a:solidFill>
              <a:schemeClr val="tx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/>
        <a:lstStyle/>
        <a:p>
          <a:r>
            <a:rPr lang="ru-RU" sz="600" b="0" dirty="0" smtClean="0">
              <a:solidFill>
                <a:schemeClr val="bg1"/>
              </a:solidFill>
            </a:rPr>
            <a:t>до</a:t>
          </a:r>
          <a:r>
            <a:rPr lang="ru-RU" sz="900" b="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60 </a:t>
          </a:r>
          <a:r>
            <a:rPr lang="ru-RU" sz="600" b="0" dirty="0" smtClean="0">
              <a:solidFill>
                <a:schemeClr val="bg1"/>
              </a:solidFill>
            </a:rPr>
            <a:t>млн. руб. *</a:t>
          </a:r>
          <a:endParaRPr lang="ru-RU" sz="60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</dgm:pt>
    <dgm:pt modelId="{226A7AFC-F02B-4918-9876-2617F1B58C0E}" type="pres">
      <dgm:prSet presAssocID="{FAF9CA9F-8B76-46A3-BB3D-BDEC24A324D1}" presName="wedge1" presStyleLbl="node1" presStyleIdx="0" presStyleCnt="3" custLinFactNeighborX="-166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26" custLinFactNeighborY="7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 custLinFactNeighborX="-1126"/>
      <dgm:spPr/>
    </dgm:pt>
  </dgm:ptLst>
  <dgm:cxnLst>
    <dgm:cxn modelId="{F8B77979-2679-4393-87DA-7BDDD9B22217}" type="presOf" srcId="{9036F21D-12C9-43AB-86D3-84E0DBC46ECC}" destId="{0A24C628-8A94-44C5-8BBA-588866CEED30}" srcOrd="0" destOrd="0" presId="urn:microsoft.com/office/officeart/2005/8/layout/cycle8"/>
    <dgm:cxn modelId="{E08CC4D2-C286-45D3-8BE0-7DFF67569FED}" type="presOf" srcId="{A20557E0-5ED9-4B67-9A7E-F59539BAC5F5}" destId="{BAFBE116-E4CC-4AB7-9427-4A9A79515842}" srcOrd="1" destOrd="0" presId="urn:microsoft.com/office/officeart/2005/8/layout/cycle8"/>
    <dgm:cxn modelId="{EDF6B376-58FE-4CDF-92EA-29DAD5426846}" type="presOf" srcId="{A20557E0-5ED9-4B67-9A7E-F59539BAC5F5}" destId="{46B20533-4041-4CAF-8619-42837A7B5201}" srcOrd="0" destOrd="0" presId="urn:microsoft.com/office/officeart/2005/8/layout/cycle8"/>
    <dgm:cxn modelId="{DEEA37C1-7477-420B-9344-B81ED4C0E894}" type="presOf" srcId="{9036F21D-12C9-43AB-86D3-84E0DBC46ECC}" destId="{AEEA5B42-5AC8-4CC8-8F21-750891FF6EFB}" srcOrd="1" destOrd="0" presId="urn:microsoft.com/office/officeart/2005/8/layout/cycle8"/>
    <dgm:cxn modelId="{1F28222D-788A-476E-A3D9-F3F7A7B37EE4}" type="presOf" srcId="{15899298-6811-4F39-AA89-97D4B553B8C1}" destId="{33B97B66-8054-4EAA-B4FD-29200C9E7F8D}" srcOrd="1" destOrd="0" presId="urn:microsoft.com/office/officeart/2005/8/layout/cycle8"/>
    <dgm:cxn modelId="{2D749E49-86D8-4343-A5E3-F5CB863168D7}" type="presOf" srcId="{15899298-6811-4F39-AA89-97D4B553B8C1}" destId="{226A7AFC-F02B-4918-9876-2617F1B58C0E}" srcOrd="0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9B4E53E8-24A6-46D9-AF91-DEAC511CDD1A}" type="presOf" srcId="{FAF9CA9F-8B76-46A3-BB3D-BDEC24A324D1}" destId="{F5A26899-BB90-4686-BA04-827C3018F565}" srcOrd="0" destOrd="0" presId="urn:microsoft.com/office/officeart/2005/8/layout/cycle8"/>
    <dgm:cxn modelId="{56E9C7B8-52D2-4137-8902-1DF502318E1C}" type="presParOf" srcId="{F5A26899-BB90-4686-BA04-827C3018F565}" destId="{226A7AFC-F02B-4918-9876-2617F1B58C0E}" srcOrd="0" destOrd="0" presId="urn:microsoft.com/office/officeart/2005/8/layout/cycle8"/>
    <dgm:cxn modelId="{6E042FD4-EF61-4E3D-A0A2-0E0821CAB5B3}" type="presParOf" srcId="{F5A26899-BB90-4686-BA04-827C3018F565}" destId="{1233A9E9-F539-4303-BA20-7538967567AC}" srcOrd="1" destOrd="0" presId="urn:microsoft.com/office/officeart/2005/8/layout/cycle8"/>
    <dgm:cxn modelId="{26030691-BCC4-4DCF-8FBA-EA865DB19D42}" type="presParOf" srcId="{F5A26899-BB90-4686-BA04-827C3018F565}" destId="{69F47544-92D9-424C-8414-CEFCE82DDCA0}" srcOrd="2" destOrd="0" presId="urn:microsoft.com/office/officeart/2005/8/layout/cycle8"/>
    <dgm:cxn modelId="{4DCF8AF8-986F-49F3-92B5-4961284BAAF2}" type="presParOf" srcId="{F5A26899-BB90-4686-BA04-827C3018F565}" destId="{33B97B66-8054-4EAA-B4FD-29200C9E7F8D}" srcOrd="3" destOrd="0" presId="urn:microsoft.com/office/officeart/2005/8/layout/cycle8"/>
    <dgm:cxn modelId="{A1C96DFD-3AB7-4C7D-B93E-DFA1C25714D4}" type="presParOf" srcId="{F5A26899-BB90-4686-BA04-827C3018F565}" destId="{0A24C628-8A94-44C5-8BBA-588866CEED30}" srcOrd="4" destOrd="0" presId="urn:microsoft.com/office/officeart/2005/8/layout/cycle8"/>
    <dgm:cxn modelId="{CAE2A8FE-7FFB-4FE4-9FFB-3B2E52F7BF33}" type="presParOf" srcId="{F5A26899-BB90-4686-BA04-827C3018F565}" destId="{598B30D0-F770-4E74-B93D-1BBDFE479668}" srcOrd="5" destOrd="0" presId="urn:microsoft.com/office/officeart/2005/8/layout/cycle8"/>
    <dgm:cxn modelId="{588F29AC-F85F-44A3-8BC8-4DC739974217}" type="presParOf" srcId="{F5A26899-BB90-4686-BA04-827C3018F565}" destId="{BE252B75-9FC3-482C-AB38-C14F00F1A330}" srcOrd="6" destOrd="0" presId="urn:microsoft.com/office/officeart/2005/8/layout/cycle8"/>
    <dgm:cxn modelId="{DDBD182A-7AD0-46F0-B865-87EE23875924}" type="presParOf" srcId="{F5A26899-BB90-4686-BA04-827C3018F565}" destId="{AEEA5B42-5AC8-4CC8-8F21-750891FF6EFB}" srcOrd="7" destOrd="0" presId="urn:microsoft.com/office/officeart/2005/8/layout/cycle8"/>
    <dgm:cxn modelId="{61DC871B-C322-457A-B7C0-F9B3C5343239}" type="presParOf" srcId="{F5A26899-BB90-4686-BA04-827C3018F565}" destId="{46B20533-4041-4CAF-8619-42837A7B5201}" srcOrd="8" destOrd="0" presId="urn:microsoft.com/office/officeart/2005/8/layout/cycle8"/>
    <dgm:cxn modelId="{A0F67214-CDAE-4AE7-BCCA-2835D93238BB}" type="presParOf" srcId="{F5A26899-BB90-4686-BA04-827C3018F565}" destId="{2EAC07E9-3F83-4044-A19D-E9902A762C08}" srcOrd="9" destOrd="0" presId="urn:microsoft.com/office/officeart/2005/8/layout/cycle8"/>
    <dgm:cxn modelId="{8B567120-6FDB-4F85-B01D-C8526AE9A260}" type="presParOf" srcId="{F5A26899-BB90-4686-BA04-827C3018F565}" destId="{0BB27E40-2C33-4FC2-BD67-1A523B223114}" srcOrd="10" destOrd="0" presId="urn:microsoft.com/office/officeart/2005/8/layout/cycle8"/>
    <dgm:cxn modelId="{F12EE52E-ADFD-43D1-AE97-A825B5ACC8B6}" type="presParOf" srcId="{F5A26899-BB90-4686-BA04-827C3018F565}" destId="{BAFBE116-E4CC-4AB7-9427-4A9A79515842}" srcOrd="11" destOrd="0" presId="urn:microsoft.com/office/officeart/2005/8/layout/cycle8"/>
    <dgm:cxn modelId="{0E2F4856-0EB6-407A-901B-CAB96E2D3D21}" type="presParOf" srcId="{F5A26899-BB90-4686-BA04-827C3018F565}" destId="{FE3541EB-E5DD-4E4B-B344-D358BBA22619}" srcOrd="12" destOrd="0" presId="urn:microsoft.com/office/officeart/2005/8/layout/cycle8"/>
    <dgm:cxn modelId="{4F86AAEF-509D-485C-B65B-D923C736E4F1}" type="presParOf" srcId="{F5A26899-BB90-4686-BA04-827C3018F565}" destId="{BA826FD6-734D-4462-B7C1-C67726563048}" srcOrd="13" destOrd="0" presId="urn:microsoft.com/office/officeart/2005/8/layout/cycle8"/>
    <dgm:cxn modelId="{67822CC6-E6AE-44A2-BE6C-685FFBEAAA6F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600" dirty="0" smtClean="0">
              <a:solidFill>
                <a:schemeClr val="bg1"/>
              </a:solidFill>
            </a:rPr>
            <a:t>до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1 </a:t>
          </a:r>
          <a:r>
            <a:rPr lang="ru-RU" sz="600" b="0" dirty="0" smtClean="0">
              <a:solidFill>
                <a:schemeClr val="bg1"/>
              </a:solidFill>
            </a:rPr>
            <a:t>года</a:t>
          </a:r>
          <a:r>
            <a:rPr lang="ru-RU" sz="900" dirty="0" smtClean="0">
              <a:solidFill>
                <a:schemeClr val="bg1"/>
              </a:solidFill>
            </a:rPr>
            <a:t> </a:t>
          </a:r>
          <a:endParaRPr lang="ru-RU" sz="9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600" b="1" dirty="0" smtClean="0">
              <a:solidFill>
                <a:schemeClr val="bg1"/>
              </a:solidFill>
            </a:rPr>
            <a:t>8</a:t>
          </a:r>
          <a:r>
            <a:rPr lang="en-US" sz="500" b="0" dirty="0" smtClean="0">
              <a:solidFill>
                <a:schemeClr val="bg1"/>
              </a:solidFill>
            </a:rPr>
            <a:t>%</a:t>
          </a:r>
          <a:r>
            <a:rPr lang="ru-RU" sz="500" b="0" dirty="0" smtClean="0">
              <a:solidFill>
                <a:schemeClr val="bg1"/>
              </a:solidFill>
            </a:rPr>
            <a:t>  - Неторговый сектор;  </a:t>
          </a:r>
          <a:endParaRPr lang="en-US" sz="500" b="0" dirty="0" smtClean="0">
            <a:solidFill>
              <a:schemeClr val="bg1"/>
            </a:solidFill>
          </a:endParaRPr>
        </a:p>
        <a:p>
          <a:r>
            <a:rPr lang="ru-RU" sz="600" b="1" dirty="0" smtClean="0">
              <a:solidFill>
                <a:schemeClr val="bg1"/>
              </a:solidFill>
            </a:rPr>
            <a:t>9</a:t>
          </a:r>
          <a:r>
            <a:rPr lang="en-US" sz="500" b="0" dirty="0" smtClean="0">
              <a:solidFill>
                <a:schemeClr val="bg1"/>
              </a:solidFill>
            </a:rPr>
            <a:t>%</a:t>
          </a:r>
          <a:r>
            <a:rPr lang="ru-RU" sz="500" b="1" dirty="0" smtClean="0">
              <a:solidFill>
                <a:schemeClr val="bg1"/>
              </a:solidFill>
            </a:rPr>
            <a:t> </a:t>
          </a:r>
          <a:r>
            <a:rPr lang="ru-RU" sz="500" b="0" dirty="0" smtClean="0">
              <a:solidFill>
                <a:schemeClr val="bg1"/>
              </a:solidFill>
            </a:rPr>
            <a:t>-</a:t>
          </a:r>
          <a:r>
            <a:rPr lang="ru-RU" sz="500" b="1" dirty="0" smtClean="0">
              <a:solidFill>
                <a:schemeClr val="bg1"/>
              </a:solidFill>
            </a:rPr>
            <a:t> </a:t>
          </a:r>
          <a:r>
            <a:rPr lang="ru-RU" sz="500" b="0" dirty="0" smtClean="0">
              <a:solidFill>
                <a:schemeClr val="bg1"/>
              </a:solidFill>
            </a:rPr>
            <a:t>базовый </a:t>
          </a:r>
          <a:r>
            <a:rPr lang="ru-RU" sz="500" b="1" dirty="0" smtClean="0">
              <a:solidFill>
                <a:schemeClr val="bg1"/>
              </a:solidFill>
            </a:rPr>
            <a:t> </a:t>
          </a:r>
          <a:endParaRPr lang="ru-RU" sz="500" b="0" dirty="0">
            <a:solidFill>
              <a:schemeClr val="tx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/>
        <a:lstStyle/>
        <a:p>
          <a:r>
            <a:rPr lang="ru-RU" sz="500" b="0" dirty="0" smtClean="0"/>
            <a:t>до </a:t>
          </a:r>
          <a:r>
            <a:rPr lang="ru-RU" sz="500" b="1" dirty="0" smtClean="0">
              <a:solidFill>
                <a:schemeClr val="bg1"/>
              </a:solidFill>
            </a:rPr>
            <a:t>60 </a:t>
          </a:r>
          <a:r>
            <a:rPr lang="ru-RU" sz="500" b="0" dirty="0" smtClean="0">
              <a:solidFill>
                <a:schemeClr val="bg1"/>
              </a:solidFill>
            </a:rPr>
            <a:t>млн. руб. – </a:t>
          </a:r>
        </a:p>
        <a:p>
          <a:r>
            <a:rPr lang="ru-RU" sz="500" b="0" dirty="0" smtClean="0">
              <a:solidFill>
                <a:schemeClr val="bg1"/>
              </a:solidFill>
            </a:rPr>
            <a:t>базовый *        до </a:t>
          </a:r>
          <a:r>
            <a:rPr lang="ru-RU" sz="600" b="1" dirty="0" smtClean="0">
              <a:solidFill>
                <a:schemeClr val="bg1"/>
              </a:solidFill>
            </a:rPr>
            <a:t>150</a:t>
          </a:r>
          <a:r>
            <a:rPr lang="ru-RU" sz="500" b="0" dirty="0" smtClean="0">
              <a:solidFill>
                <a:schemeClr val="bg1"/>
              </a:solidFill>
            </a:rPr>
            <a:t> млн. руб.  – Неторговый сектор; </a:t>
          </a:r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</dgm:pt>
    <dgm:pt modelId="{226A7AFC-F02B-4918-9876-2617F1B58C0E}" type="pres">
      <dgm:prSet presAssocID="{FAF9CA9F-8B76-46A3-BB3D-BDEC24A324D1}" presName="wedge1" presStyleLbl="node1" presStyleIdx="0" presStyleCnt="3" custLinFactNeighborX="-166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57" custLinFactNeighborY="-6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/>
      <dgm:spPr/>
    </dgm:pt>
  </dgm:ptLst>
  <dgm:cxnLst>
    <dgm:cxn modelId="{8752DC4B-4C13-4289-AEEE-E9DE5C9A07B8}" type="presOf" srcId="{15899298-6811-4F39-AA89-97D4B553B8C1}" destId="{226A7AFC-F02B-4918-9876-2617F1B58C0E}" srcOrd="0" destOrd="0" presId="urn:microsoft.com/office/officeart/2005/8/layout/cycle8"/>
    <dgm:cxn modelId="{5B026C4D-24F8-4444-87D3-7667EA3E4FA0}" type="presOf" srcId="{9036F21D-12C9-43AB-86D3-84E0DBC46ECC}" destId="{0A24C628-8A94-44C5-8BBA-588866CEED30}" srcOrd="0" destOrd="0" presId="urn:microsoft.com/office/officeart/2005/8/layout/cycle8"/>
    <dgm:cxn modelId="{316D193B-C3C0-4A74-BBC9-CDF31F4BFD67}" type="presOf" srcId="{FAF9CA9F-8B76-46A3-BB3D-BDEC24A324D1}" destId="{F5A26899-BB90-4686-BA04-827C3018F565}" srcOrd="0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B6F5B087-C7A8-4971-963A-FCFEAF21A56C}" type="presOf" srcId="{A20557E0-5ED9-4B67-9A7E-F59539BAC5F5}" destId="{BAFBE116-E4CC-4AB7-9427-4A9A79515842}" srcOrd="1" destOrd="0" presId="urn:microsoft.com/office/officeart/2005/8/layout/cycle8"/>
    <dgm:cxn modelId="{D4070CB7-5EA2-44EE-B16E-3C9879D07A37}" type="presOf" srcId="{15899298-6811-4F39-AA89-97D4B553B8C1}" destId="{33B97B66-8054-4EAA-B4FD-29200C9E7F8D}" srcOrd="1" destOrd="0" presId="urn:microsoft.com/office/officeart/2005/8/layout/cycle8"/>
    <dgm:cxn modelId="{AE4EA778-8727-45B7-A38A-A52A32244FD8}" type="presOf" srcId="{A20557E0-5ED9-4B67-9A7E-F59539BAC5F5}" destId="{46B20533-4041-4CAF-8619-42837A7B5201}" srcOrd="0" destOrd="0" presId="urn:microsoft.com/office/officeart/2005/8/layout/cycle8"/>
    <dgm:cxn modelId="{D5570D2E-8A8B-445E-ABA0-159FBD8257AF}" type="presOf" srcId="{9036F21D-12C9-43AB-86D3-84E0DBC46ECC}" destId="{AEEA5B42-5AC8-4CC8-8F21-750891FF6EFB}" srcOrd="1" destOrd="0" presId="urn:microsoft.com/office/officeart/2005/8/layout/cycle8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1EB42F2F-78EB-4AD5-9BC5-86A8F4E47591}" type="presParOf" srcId="{F5A26899-BB90-4686-BA04-827C3018F565}" destId="{226A7AFC-F02B-4918-9876-2617F1B58C0E}" srcOrd="0" destOrd="0" presId="urn:microsoft.com/office/officeart/2005/8/layout/cycle8"/>
    <dgm:cxn modelId="{81CEF0A5-886C-4CD6-9A3A-C3B5394DBE5B}" type="presParOf" srcId="{F5A26899-BB90-4686-BA04-827C3018F565}" destId="{1233A9E9-F539-4303-BA20-7538967567AC}" srcOrd="1" destOrd="0" presId="urn:microsoft.com/office/officeart/2005/8/layout/cycle8"/>
    <dgm:cxn modelId="{7E31D7D8-A2BD-4B9B-98CE-FB1175CA3550}" type="presParOf" srcId="{F5A26899-BB90-4686-BA04-827C3018F565}" destId="{69F47544-92D9-424C-8414-CEFCE82DDCA0}" srcOrd="2" destOrd="0" presId="urn:microsoft.com/office/officeart/2005/8/layout/cycle8"/>
    <dgm:cxn modelId="{16EB4B0F-9353-4686-94D5-50825AFDA029}" type="presParOf" srcId="{F5A26899-BB90-4686-BA04-827C3018F565}" destId="{33B97B66-8054-4EAA-B4FD-29200C9E7F8D}" srcOrd="3" destOrd="0" presId="urn:microsoft.com/office/officeart/2005/8/layout/cycle8"/>
    <dgm:cxn modelId="{0E976CDC-29BA-4AAE-A373-52AF17F7F23B}" type="presParOf" srcId="{F5A26899-BB90-4686-BA04-827C3018F565}" destId="{0A24C628-8A94-44C5-8BBA-588866CEED30}" srcOrd="4" destOrd="0" presId="urn:microsoft.com/office/officeart/2005/8/layout/cycle8"/>
    <dgm:cxn modelId="{E73C14AD-6FE9-4AFE-AD55-84CADD8DA4D4}" type="presParOf" srcId="{F5A26899-BB90-4686-BA04-827C3018F565}" destId="{598B30D0-F770-4E74-B93D-1BBDFE479668}" srcOrd="5" destOrd="0" presId="urn:microsoft.com/office/officeart/2005/8/layout/cycle8"/>
    <dgm:cxn modelId="{81606313-2DF9-4B02-A228-EFF59B43BE85}" type="presParOf" srcId="{F5A26899-BB90-4686-BA04-827C3018F565}" destId="{BE252B75-9FC3-482C-AB38-C14F00F1A330}" srcOrd="6" destOrd="0" presId="urn:microsoft.com/office/officeart/2005/8/layout/cycle8"/>
    <dgm:cxn modelId="{2F1543B6-3FAD-4B01-B081-09F1681A8F25}" type="presParOf" srcId="{F5A26899-BB90-4686-BA04-827C3018F565}" destId="{AEEA5B42-5AC8-4CC8-8F21-750891FF6EFB}" srcOrd="7" destOrd="0" presId="urn:microsoft.com/office/officeart/2005/8/layout/cycle8"/>
    <dgm:cxn modelId="{CA87696B-3AEC-4779-A1A7-FC14B413525A}" type="presParOf" srcId="{F5A26899-BB90-4686-BA04-827C3018F565}" destId="{46B20533-4041-4CAF-8619-42837A7B5201}" srcOrd="8" destOrd="0" presId="urn:microsoft.com/office/officeart/2005/8/layout/cycle8"/>
    <dgm:cxn modelId="{B9EDCA5D-E33B-4253-AFBD-BCF5598D771B}" type="presParOf" srcId="{F5A26899-BB90-4686-BA04-827C3018F565}" destId="{2EAC07E9-3F83-4044-A19D-E9902A762C08}" srcOrd="9" destOrd="0" presId="urn:microsoft.com/office/officeart/2005/8/layout/cycle8"/>
    <dgm:cxn modelId="{76E2BFB4-E180-437D-9A78-5F7C27F1E8B4}" type="presParOf" srcId="{F5A26899-BB90-4686-BA04-827C3018F565}" destId="{0BB27E40-2C33-4FC2-BD67-1A523B223114}" srcOrd="10" destOrd="0" presId="urn:microsoft.com/office/officeart/2005/8/layout/cycle8"/>
    <dgm:cxn modelId="{3484D59C-D9C0-4CCE-95A4-783D864729A0}" type="presParOf" srcId="{F5A26899-BB90-4686-BA04-827C3018F565}" destId="{BAFBE116-E4CC-4AB7-9427-4A9A79515842}" srcOrd="11" destOrd="0" presId="urn:microsoft.com/office/officeart/2005/8/layout/cycle8"/>
    <dgm:cxn modelId="{5C069604-17ED-4121-9C56-6057DA241ED3}" type="presParOf" srcId="{F5A26899-BB90-4686-BA04-827C3018F565}" destId="{FE3541EB-E5DD-4E4B-B344-D358BBA22619}" srcOrd="12" destOrd="0" presId="urn:microsoft.com/office/officeart/2005/8/layout/cycle8"/>
    <dgm:cxn modelId="{F7FEC1A0-9B80-42CE-9301-C5B98C8CA0C2}" type="presParOf" srcId="{F5A26899-BB90-4686-BA04-827C3018F565}" destId="{BA826FD6-734D-4462-B7C1-C67726563048}" srcOrd="13" destOrd="0" presId="urn:microsoft.com/office/officeart/2005/8/layout/cycle8"/>
    <dgm:cxn modelId="{D2B9D40E-298D-45EA-9DFE-2C21EACA1724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AF9CA9F-8B76-46A3-BB3D-BDEC24A324D1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899298-6811-4F39-AA89-97D4B553B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600" dirty="0" smtClean="0">
              <a:solidFill>
                <a:schemeClr val="bg1"/>
              </a:solidFill>
            </a:rPr>
            <a:t>от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1</a:t>
          </a:r>
          <a:r>
            <a:rPr lang="ru-RU" sz="600" dirty="0" smtClean="0">
              <a:solidFill>
                <a:schemeClr val="bg1"/>
              </a:solidFill>
            </a:rPr>
            <a:t>до</a:t>
          </a:r>
          <a:r>
            <a:rPr lang="ru-RU" sz="900" dirty="0" smtClean="0">
              <a:solidFill>
                <a:schemeClr val="bg1"/>
              </a:solidFill>
            </a:rPr>
            <a:t> </a:t>
          </a:r>
          <a:r>
            <a:rPr lang="en-US" sz="900" b="1" dirty="0" smtClean="0">
              <a:solidFill>
                <a:schemeClr val="bg1"/>
              </a:solidFill>
            </a:rPr>
            <a:t>3</a:t>
          </a:r>
          <a:r>
            <a:rPr lang="ru-RU" sz="1000" b="1" dirty="0" smtClean="0">
              <a:solidFill>
                <a:schemeClr val="bg1"/>
              </a:solidFill>
            </a:rPr>
            <a:t> </a:t>
          </a:r>
          <a:r>
            <a:rPr lang="ru-RU" sz="600" b="0" dirty="0" smtClean="0">
              <a:solidFill>
                <a:schemeClr val="bg1"/>
              </a:solidFill>
            </a:rPr>
            <a:t>лет</a:t>
          </a:r>
          <a:r>
            <a:rPr lang="ru-RU" sz="900" dirty="0" smtClean="0">
              <a:solidFill>
                <a:schemeClr val="bg1"/>
              </a:solidFill>
            </a:rPr>
            <a:t> </a:t>
          </a:r>
          <a:endParaRPr lang="ru-RU" sz="900" dirty="0"/>
        </a:p>
      </dgm:t>
    </dgm:pt>
    <dgm:pt modelId="{71DFE54C-9806-4850-AA03-13D40D1AA847}" type="parTrans" cxnId="{2ADBD2D7-9EE4-4DAA-977E-C3CEFC10DCF1}">
      <dgm:prSet/>
      <dgm:spPr/>
      <dgm:t>
        <a:bodyPr/>
        <a:lstStyle/>
        <a:p>
          <a:endParaRPr lang="ru-RU"/>
        </a:p>
      </dgm:t>
    </dgm:pt>
    <dgm:pt modelId="{ED144F3C-8513-4955-BD5C-10A39F2F3896}" type="sibTrans" cxnId="{2ADBD2D7-9EE4-4DAA-977E-C3CEFC10DCF1}">
      <dgm:prSet/>
      <dgm:spPr/>
      <dgm:t>
        <a:bodyPr/>
        <a:lstStyle/>
        <a:p>
          <a:endParaRPr lang="ru-RU"/>
        </a:p>
      </dgm:t>
    </dgm:pt>
    <dgm:pt modelId="{9036F21D-12C9-43AB-86D3-84E0DBC46ECC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</a:rPr>
            <a:t>8,25</a:t>
          </a:r>
          <a:r>
            <a:rPr lang="ru-RU" sz="1000" b="0" dirty="0" smtClean="0">
              <a:solidFill>
                <a:schemeClr val="bg1"/>
              </a:solidFill>
            </a:rPr>
            <a:t>%</a:t>
          </a:r>
          <a:r>
            <a:rPr lang="ru-RU" sz="1000" b="1" dirty="0" smtClean="0">
              <a:solidFill>
                <a:schemeClr val="bg1"/>
              </a:solidFill>
            </a:rPr>
            <a:t> </a:t>
          </a:r>
          <a:endParaRPr lang="ru-RU" sz="900" b="0" dirty="0">
            <a:solidFill>
              <a:schemeClr val="tx1"/>
            </a:solidFill>
          </a:endParaRPr>
        </a:p>
      </dgm:t>
    </dgm:pt>
    <dgm:pt modelId="{6FACF07A-FB86-401F-833D-986D6113693C}" type="parTrans" cxnId="{A97A832D-AEE7-4BD5-950C-9215A5484920}">
      <dgm:prSet/>
      <dgm:spPr/>
      <dgm:t>
        <a:bodyPr/>
        <a:lstStyle/>
        <a:p>
          <a:endParaRPr lang="ru-RU"/>
        </a:p>
      </dgm:t>
    </dgm:pt>
    <dgm:pt modelId="{F7F20A81-E778-4DD5-9875-3DEF684D4171}" type="sibTrans" cxnId="{A97A832D-AEE7-4BD5-950C-9215A5484920}">
      <dgm:prSet/>
      <dgm:spPr/>
      <dgm:t>
        <a:bodyPr/>
        <a:lstStyle/>
        <a:p>
          <a:endParaRPr lang="ru-RU"/>
        </a:p>
      </dgm:t>
    </dgm:pt>
    <dgm:pt modelId="{A20557E0-5ED9-4B67-9A7E-F59539BAC5F5}">
      <dgm:prSet phldrT="[Текст]" custT="1"/>
      <dgm:spPr>
        <a:solidFill>
          <a:srgbClr val="CC3300"/>
        </a:solidFill>
      </dgm:spPr>
      <dgm:t>
        <a:bodyPr/>
        <a:lstStyle/>
        <a:p>
          <a:r>
            <a:rPr lang="ru-RU" sz="600" b="0" dirty="0" smtClean="0">
              <a:solidFill>
                <a:schemeClr val="bg1"/>
              </a:solidFill>
            </a:rPr>
            <a:t>до</a:t>
          </a:r>
          <a:r>
            <a:rPr lang="ru-RU" sz="900" b="0" dirty="0" smtClean="0">
              <a:solidFill>
                <a:schemeClr val="bg1"/>
              </a:solidFill>
            </a:rPr>
            <a:t> </a:t>
          </a:r>
          <a:r>
            <a:rPr lang="ru-RU" sz="1000" b="1" dirty="0" smtClean="0">
              <a:solidFill>
                <a:schemeClr val="bg1"/>
              </a:solidFill>
            </a:rPr>
            <a:t>60 </a:t>
          </a:r>
          <a:r>
            <a:rPr lang="ru-RU" sz="600" b="0" dirty="0" smtClean="0">
              <a:solidFill>
                <a:schemeClr val="bg1"/>
              </a:solidFill>
            </a:rPr>
            <a:t>млн. руб. *</a:t>
          </a:r>
          <a:endParaRPr lang="ru-RU" sz="600" b="0" dirty="0"/>
        </a:p>
      </dgm:t>
    </dgm:pt>
    <dgm:pt modelId="{00541882-F821-4B52-B083-32DECFAEFC29}" type="parTrans" cxnId="{7E2F6952-42D3-4A0F-894B-ACE88A15B4E1}">
      <dgm:prSet/>
      <dgm:spPr/>
      <dgm:t>
        <a:bodyPr/>
        <a:lstStyle/>
        <a:p>
          <a:endParaRPr lang="ru-RU"/>
        </a:p>
      </dgm:t>
    </dgm:pt>
    <dgm:pt modelId="{03EFC9F4-9690-4268-B677-0DE09448B56F}" type="sibTrans" cxnId="{7E2F6952-42D3-4A0F-894B-ACE88A15B4E1}">
      <dgm:prSet/>
      <dgm:spPr/>
      <dgm:t>
        <a:bodyPr/>
        <a:lstStyle/>
        <a:p>
          <a:endParaRPr lang="ru-RU"/>
        </a:p>
      </dgm:t>
    </dgm:pt>
    <dgm:pt modelId="{F5A26899-BB90-4686-BA04-827C3018F565}" type="pres">
      <dgm:prSet presAssocID="{FAF9CA9F-8B76-46A3-BB3D-BDEC24A324D1}" presName="compositeShape" presStyleCnt="0">
        <dgm:presLayoutVars>
          <dgm:chMax val="7"/>
          <dgm:dir/>
          <dgm:resizeHandles val="exact"/>
        </dgm:presLayoutVars>
      </dgm:prSet>
      <dgm:spPr/>
    </dgm:pt>
    <dgm:pt modelId="{226A7AFC-F02B-4918-9876-2617F1B58C0E}" type="pres">
      <dgm:prSet presAssocID="{FAF9CA9F-8B76-46A3-BB3D-BDEC24A324D1}" presName="wedge1" presStyleLbl="node1" presStyleIdx="0" presStyleCnt="3" custLinFactNeighborX="-1663"/>
      <dgm:spPr/>
      <dgm:t>
        <a:bodyPr/>
        <a:lstStyle/>
        <a:p>
          <a:endParaRPr lang="ru-RU"/>
        </a:p>
      </dgm:t>
    </dgm:pt>
    <dgm:pt modelId="{1233A9E9-F539-4303-BA20-7538967567AC}" type="pres">
      <dgm:prSet presAssocID="{FAF9CA9F-8B76-46A3-BB3D-BDEC24A324D1}" presName="dummy1a" presStyleCnt="0"/>
      <dgm:spPr/>
    </dgm:pt>
    <dgm:pt modelId="{69F47544-92D9-424C-8414-CEFCE82DDCA0}" type="pres">
      <dgm:prSet presAssocID="{FAF9CA9F-8B76-46A3-BB3D-BDEC24A324D1}" presName="dummy1b" presStyleCnt="0"/>
      <dgm:spPr/>
    </dgm:pt>
    <dgm:pt modelId="{33B97B66-8054-4EAA-B4FD-29200C9E7F8D}" type="pres">
      <dgm:prSet presAssocID="{FAF9CA9F-8B76-46A3-BB3D-BDEC24A324D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4C628-8A94-44C5-8BBA-588866CEED30}" type="pres">
      <dgm:prSet presAssocID="{FAF9CA9F-8B76-46A3-BB3D-BDEC24A324D1}" presName="wedge2" presStyleLbl="node1" presStyleIdx="1" presStyleCnt="3"/>
      <dgm:spPr/>
      <dgm:t>
        <a:bodyPr/>
        <a:lstStyle/>
        <a:p>
          <a:endParaRPr lang="ru-RU"/>
        </a:p>
      </dgm:t>
    </dgm:pt>
    <dgm:pt modelId="{598B30D0-F770-4E74-B93D-1BBDFE479668}" type="pres">
      <dgm:prSet presAssocID="{FAF9CA9F-8B76-46A3-BB3D-BDEC24A324D1}" presName="dummy2a" presStyleCnt="0"/>
      <dgm:spPr/>
    </dgm:pt>
    <dgm:pt modelId="{BE252B75-9FC3-482C-AB38-C14F00F1A330}" type="pres">
      <dgm:prSet presAssocID="{FAF9CA9F-8B76-46A3-BB3D-BDEC24A324D1}" presName="dummy2b" presStyleCnt="0"/>
      <dgm:spPr/>
    </dgm:pt>
    <dgm:pt modelId="{AEEA5B42-5AC8-4CC8-8F21-750891FF6EFB}" type="pres">
      <dgm:prSet presAssocID="{FAF9CA9F-8B76-46A3-BB3D-BDEC24A324D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533-4041-4CAF-8619-42837A7B5201}" type="pres">
      <dgm:prSet presAssocID="{FAF9CA9F-8B76-46A3-BB3D-BDEC24A324D1}" presName="wedge3" presStyleLbl="node1" presStyleIdx="2" presStyleCnt="3"/>
      <dgm:spPr/>
      <dgm:t>
        <a:bodyPr/>
        <a:lstStyle/>
        <a:p>
          <a:endParaRPr lang="ru-RU"/>
        </a:p>
      </dgm:t>
    </dgm:pt>
    <dgm:pt modelId="{2EAC07E9-3F83-4044-A19D-E9902A762C08}" type="pres">
      <dgm:prSet presAssocID="{FAF9CA9F-8B76-46A3-BB3D-BDEC24A324D1}" presName="dummy3a" presStyleCnt="0"/>
      <dgm:spPr/>
    </dgm:pt>
    <dgm:pt modelId="{0BB27E40-2C33-4FC2-BD67-1A523B223114}" type="pres">
      <dgm:prSet presAssocID="{FAF9CA9F-8B76-46A3-BB3D-BDEC24A324D1}" presName="dummy3b" presStyleCnt="0"/>
      <dgm:spPr/>
    </dgm:pt>
    <dgm:pt modelId="{BAFBE116-E4CC-4AB7-9427-4A9A79515842}" type="pres">
      <dgm:prSet presAssocID="{FAF9CA9F-8B76-46A3-BB3D-BDEC24A324D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541EB-E5DD-4E4B-B344-D358BBA22619}" type="pres">
      <dgm:prSet presAssocID="{ED144F3C-8513-4955-BD5C-10A39F2F3896}" presName="arrowWedge1" presStyleLbl="fgSibTrans2D1" presStyleIdx="0" presStyleCnt="3" custLinFactNeighborX="1126" custLinFactNeighborY="78"/>
      <dgm:spPr/>
    </dgm:pt>
    <dgm:pt modelId="{BA826FD6-734D-4462-B7C1-C67726563048}" type="pres">
      <dgm:prSet presAssocID="{F7F20A81-E778-4DD5-9875-3DEF684D4171}" presName="arrowWedge2" presStyleLbl="fgSibTrans2D1" presStyleIdx="1" presStyleCnt="3"/>
      <dgm:spPr/>
    </dgm:pt>
    <dgm:pt modelId="{11A3939E-9846-4DD1-BC46-5058CEA56D0A}" type="pres">
      <dgm:prSet presAssocID="{03EFC9F4-9690-4268-B677-0DE09448B56F}" presName="arrowWedge3" presStyleLbl="fgSibTrans2D1" presStyleIdx="2" presStyleCnt="3" custLinFactNeighborX="-1126"/>
      <dgm:spPr/>
    </dgm:pt>
  </dgm:ptLst>
  <dgm:cxnLst>
    <dgm:cxn modelId="{769C11BF-C7D7-4CCC-9CF4-8BF8D47D3E98}" type="presOf" srcId="{A20557E0-5ED9-4B67-9A7E-F59539BAC5F5}" destId="{46B20533-4041-4CAF-8619-42837A7B5201}" srcOrd="0" destOrd="0" presId="urn:microsoft.com/office/officeart/2005/8/layout/cycle8"/>
    <dgm:cxn modelId="{967FFD90-589A-4DF0-83EE-4BC269807E59}" type="presOf" srcId="{9036F21D-12C9-43AB-86D3-84E0DBC46ECC}" destId="{AEEA5B42-5AC8-4CC8-8F21-750891FF6EFB}" srcOrd="1" destOrd="0" presId="urn:microsoft.com/office/officeart/2005/8/layout/cycle8"/>
    <dgm:cxn modelId="{43BA72AC-5AC7-4E83-82B4-E49F8549BF3D}" type="presOf" srcId="{FAF9CA9F-8B76-46A3-BB3D-BDEC24A324D1}" destId="{F5A26899-BB90-4686-BA04-827C3018F565}" srcOrd="0" destOrd="0" presId="urn:microsoft.com/office/officeart/2005/8/layout/cycle8"/>
    <dgm:cxn modelId="{976FA4D4-4ED0-49EA-B7FA-652BBF7E1B6D}" type="presOf" srcId="{15899298-6811-4F39-AA89-97D4B553B8C1}" destId="{226A7AFC-F02B-4918-9876-2617F1B58C0E}" srcOrd="0" destOrd="0" presId="urn:microsoft.com/office/officeart/2005/8/layout/cycle8"/>
    <dgm:cxn modelId="{AAC0ECEA-686F-4530-A239-AFB215DAF4F9}" type="presOf" srcId="{9036F21D-12C9-43AB-86D3-84E0DBC46ECC}" destId="{0A24C628-8A94-44C5-8BBA-588866CEED30}" srcOrd="0" destOrd="0" presId="urn:microsoft.com/office/officeart/2005/8/layout/cycle8"/>
    <dgm:cxn modelId="{69B5D2B3-C154-455A-9E00-1A53F57CD91A}" type="presOf" srcId="{15899298-6811-4F39-AA89-97D4B553B8C1}" destId="{33B97B66-8054-4EAA-B4FD-29200C9E7F8D}" srcOrd="1" destOrd="0" presId="urn:microsoft.com/office/officeart/2005/8/layout/cycle8"/>
    <dgm:cxn modelId="{9227E048-DBD2-4A8B-AC56-4D20137C14DB}" type="presOf" srcId="{A20557E0-5ED9-4B67-9A7E-F59539BAC5F5}" destId="{BAFBE116-E4CC-4AB7-9427-4A9A79515842}" srcOrd="1" destOrd="0" presId="urn:microsoft.com/office/officeart/2005/8/layout/cycle8"/>
    <dgm:cxn modelId="{2ADBD2D7-9EE4-4DAA-977E-C3CEFC10DCF1}" srcId="{FAF9CA9F-8B76-46A3-BB3D-BDEC24A324D1}" destId="{15899298-6811-4F39-AA89-97D4B553B8C1}" srcOrd="0" destOrd="0" parTransId="{71DFE54C-9806-4850-AA03-13D40D1AA847}" sibTransId="{ED144F3C-8513-4955-BD5C-10A39F2F3896}"/>
    <dgm:cxn modelId="{A97A832D-AEE7-4BD5-950C-9215A5484920}" srcId="{FAF9CA9F-8B76-46A3-BB3D-BDEC24A324D1}" destId="{9036F21D-12C9-43AB-86D3-84E0DBC46ECC}" srcOrd="1" destOrd="0" parTransId="{6FACF07A-FB86-401F-833D-986D6113693C}" sibTransId="{F7F20A81-E778-4DD5-9875-3DEF684D4171}"/>
    <dgm:cxn modelId="{7E2F6952-42D3-4A0F-894B-ACE88A15B4E1}" srcId="{FAF9CA9F-8B76-46A3-BB3D-BDEC24A324D1}" destId="{A20557E0-5ED9-4B67-9A7E-F59539BAC5F5}" srcOrd="2" destOrd="0" parTransId="{00541882-F821-4B52-B083-32DECFAEFC29}" sibTransId="{03EFC9F4-9690-4268-B677-0DE09448B56F}"/>
    <dgm:cxn modelId="{72D6B4FF-1EA7-4FD8-9EA6-F2BB235BBD95}" type="presParOf" srcId="{F5A26899-BB90-4686-BA04-827C3018F565}" destId="{226A7AFC-F02B-4918-9876-2617F1B58C0E}" srcOrd="0" destOrd="0" presId="urn:microsoft.com/office/officeart/2005/8/layout/cycle8"/>
    <dgm:cxn modelId="{0E72FE35-042B-425F-A9B8-079DF217DCC2}" type="presParOf" srcId="{F5A26899-BB90-4686-BA04-827C3018F565}" destId="{1233A9E9-F539-4303-BA20-7538967567AC}" srcOrd="1" destOrd="0" presId="urn:microsoft.com/office/officeart/2005/8/layout/cycle8"/>
    <dgm:cxn modelId="{982D4D79-D025-41FB-8593-C4CFC16D0589}" type="presParOf" srcId="{F5A26899-BB90-4686-BA04-827C3018F565}" destId="{69F47544-92D9-424C-8414-CEFCE82DDCA0}" srcOrd="2" destOrd="0" presId="urn:microsoft.com/office/officeart/2005/8/layout/cycle8"/>
    <dgm:cxn modelId="{32384F8B-00CF-470A-9398-2AC3EA38F9D9}" type="presParOf" srcId="{F5A26899-BB90-4686-BA04-827C3018F565}" destId="{33B97B66-8054-4EAA-B4FD-29200C9E7F8D}" srcOrd="3" destOrd="0" presId="urn:microsoft.com/office/officeart/2005/8/layout/cycle8"/>
    <dgm:cxn modelId="{EF65EC2F-E149-4D62-B4BD-9002D0EE941B}" type="presParOf" srcId="{F5A26899-BB90-4686-BA04-827C3018F565}" destId="{0A24C628-8A94-44C5-8BBA-588866CEED30}" srcOrd="4" destOrd="0" presId="urn:microsoft.com/office/officeart/2005/8/layout/cycle8"/>
    <dgm:cxn modelId="{8123C324-E732-4D5A-AAD7-906197C2D153}" type="presParOf" srcId="{F5A26899-BB90-4686-BA04-827C3018F565}" destId="{598B30D0-F770-4E74-B93D-1BBDFE479668}" srcOrd="5" destOrd="0" presId="urn:microsoft.com/office/officeart/2005/8/layout/cycle8"/>
    <dgm:cxn modelId="{3ECF77EC-585B-45E6-99BF-8AFC48FC6769}" type="presParOf" srcId="{F5A26899-BB90-4686-BA04-827C3018F565}" destId="{BE252B75-9FC3-482C-AB38-C14F00F1A330}" srcOrd="6" destOrd="0" presId="urn:microsoft.com/office/officeart/2005/8/layout/cycle8"/>
    <dgm:cxn modelId="{112CCFD3-F51B-4E5C-AD3E-FD3DA03EA531}" type="presParOf" srcId="{F5A26899-BB90-4686-BA04-827C3018F565}" destId="{AEEA5B42-5AC8-4CC8-8F21-750891FF6EFB}" srcOrd="7" destOrd="0" presId="urn:microsoft.com/office/officeart/2005/8/layout/cycle8"/>
    <dgm:cxn modelId="{EE034BE4-7FAE-4CA0-BF9A-F8D6E2F69F0C}" type="presParOf" srcId="{F5A26899-BB90-4686-BA04-827C3018F565}" destId="{46B20533-4041-4CAF-8619-42837A7B5201}" srcOrd="8" destOrd="0" presId="urn:microsoft.com/office/officeart/2005/8/layout/cycle8"/>
    <dgm:cxn modelId="{AF376A67-219C-4743-A219-01A6A095B48C}" type="presParOf" srcId="{F5A26899-BB90-4686-BA04-827C3018F565}" destId="{2EAC07E9-3F83-4044-A19D-E9902A762C08}" srcOrd="9" destOrd="0" presId="urn:microsoft.com/office/officeart/2005/8/layout/cycle8"/>
    <dgm:cxn modelId="{D28EF6C2-896D-4CC9-8ADA-8D87C8935C0C}" type="presParOf" srcId="{F5A26899-BB90-4686-BA04-827C3018F565}" destId="{0BB27E40-2C33-4FC2-BD67-1A523B223114}" srcOrd="10" destOrd="0" presId="urn:microsoft.com/office/officeart/2005/8/layout/cycle8"/>
    <dgm:cxn modelId="{1223AEDC-6D0E-4B0F-988E-FF7F50149041}" type="presParOf" srcId="{F5A26899-BB90-4686-BA04-827C3018F565}" destId="{BAFBE116-E4CC-4AB7-9427-4A9A79515842}" srcOrd="11" destOrd="0" presId="urn:microsoft.com/office/officeart/2005/8/layout/cycle8"/>
    <dgm:cxn modelId="{7FE4E89D-047D-4805-8B0E-703F2063D00C}" type="presParOf" srcId="{F5A26899-BB90-4686-BA04-827C3018F565}" destId="{FE3541EB-E5DD-4E4B-B344-D358BBA22619}" srcOrd="12" destOrd="0" presId="urn:microsoft.com/office/officeart/2005/8/layout/cycle8"/>
    <dgm:cxn modelId="{516FE2E7-0874-482E-A52A-27F6CD1E3EBA}" type="presParOf" srcId="{F5A26899-BB90-4686-BA04-827C3018F565}" destId="{BA826FD6-734D-4462-B7C1-C67726563048}" srcOrd="13" destOrd="0" presId="urn:microsoft.com/office/officeart/2005/8/layout/cycle8"/>
    <dgm:cxn modelId="{D47CA246-E3AB-4B5A-A673-5949CAC4032E}" type="presParOf" srcId="{F5A26899-BB90-4686-BA04-827C3018F565}" destId="{11A3939E-9846-4DD1-BC46-5058CEA56D0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66432" y="192646"/>
          <a:ext cx="1230995" cy="1210255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5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600" kern="1200" dirty="0" smtClean="0">
              <a:solidFill>
                <a:schemeClr val="bg1"/>
              </a:solidFill>
            </a:rPr>
            <a:t>лет</a:t>
          </a:r>
          <a:endParaRPr lang="ru-RU" sz="600" kern="1200" dirty="0"/>
        </a:p>
      </dsp:txBody>
      <dsp:txXfrm>
        <a:off x="815196" y="449104"/>
        <a:ext cx="439641" cy="360195"/>
      </dsp:txXfrm>
    </dsp:sp>
    <dsp:sp modelId="{0A24C628-8A94-44C5-8BBA-588866CEED30}">
      <dsp:nvSpPr>
        <dsp:cNvPr id="0" name=""/>
        <dsp:cNvSpPr/>
      </dsp:nvSpPr>
      <dsp:spPr>
        <a:xfrm>
          <a:off x="126744" y="213455"/>
          <a:ext cx="1258532" cy="1258532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8,</a:t>
          </a:r>
          <a:r>
            <a:rPr lang="en-US" sz="1000" b="1" kern="1200" dirty="0" smtClean="0">
              <a:solidFill>
                <a:schemeClr val="bg1"/>
              </a:solidFill>
            </a:rPr>
            <a:t>2</a:t>
          </a:r>
          <a:r>
            <a:rPr lang="ru-RU" sz="1000" b="1" kern="1200" dirty="0" smtClean="0">
              <a:solidFill>
                <a:schemeClr val="bg1"/>
              </a:solidFill>
            </a:rPr>
            <a:t>5</a:t>
          </a:r>
          <a:r>
            <a:rPr lang="en-US" sz="1000" b="1" kern="1200" dirty="0" smtClean="0">
              <a:solidFill>
                <a:schemeClr val="bg1"/>
              </a:solidFill>
            </a:rPr>
            <a:t> </a:t>
          </a:r>
          <a:r>
            <a:rPr lang="ru-RU" sz="1000" b="0" kern="1200" dirty="0" smtClean="0">
              <a:solidFill>
                <a:schemeClr val="bg1"/>
              </a:solidFill>
            </a:rPr>
            <a:t>%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7</a:t>
          </a:r>
          <a:r>
            <a:rPr lang="en-US" sz="1000" b="1" kern="1200" dirty="0" smtClean="0">
              <a:solidFill>
                <a:schemeClr val="bg1"/>
              </a:solidFill>
            </a:rPr>
            <a:t> </a:t>
          </a:r>
          <a:r>
            <a:rPr lang="ru-RU" sz="1000" b="0" kern="1200" dirty="0" smtClean="0">
              <a:solidFill>
                <a:schemeClr val="bg1"/>
              </a:solidFill>
            </a:rPr>
            <a:t>%</a:t>
          </a:r>
          <a:r>
            <a:rPr lang="ru-RU" sz="1400" b="1" kern="1200" dirty="0" smtClean="0">
              <a:solidFill>
                <a:schemeClr val="bg1"/>
              </a:solidFill>
            </a:rPr>
            <a:t>*</a:t>
          </a:r>
          <a:endParaRPr lang="ru-RU" sz="900" kern="1200" dirty="0">
            <a:solidFill>
              <a:schemeClr val="tx1"/>
            </a:solidFill>
          </a:endParaRPr>
        </a:p>
      </dsp:txBody>
      <dsp:txXfrm>
        <a:off x="426395" y="1030002"/>
        <a:ext cx="674213" cy="329615"/>
      </dsp:txXfrm>
    </dsp:sp>
    <dsp:sp modelId="{46B20533-4041-4CAF-8619-42837A7B5201}">
      <dsp:nvSpPr>
        <dsp:cNvPr id="0" name=""/>
        <dsp:cNvSpPr/>
      </dsp:nvSpPr>
      <dsp:spPr>
        <a:xfrm>
          <a:off x="100824" y="168507"/>
          <a:ext cx="1258532" cy="1258532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kern="1200" dirty="0" smtClean="0">
              <a:solidFill>
                <a:schemeClr val="bg1"/>
              </a:solidFill>
            </a:rPr>
            <a:t>до</a:t>
          </a:r>
          <a:r>
            <a:rPr lang="ru-RU" sz="900" b="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60 </a:t>
          </a:r>
          <a:r>
            <a:rPr lang="ru-RU" sz="600" b="0" kern="1200" dirty="0" smtClean="0">
              <a:solidFill>
                <a:schemeClr val="bg1"/>
              </a:solidFill>
            </a:rPr>
            <a:t>млн. руб. **</a:t>
          </a:r>
          <a:endParaRPr lang="ru-RU" sz="600" b="0" kern="1200" dirty="0"/>
        </a:p>
      </dsp:txBody>
      <dsp:txXfrm>
        <a:off x="246604" y="435196"/>
        <a:ext cx="449475" cy="374563"/>
      </dsp:txXfrm>
    </dsp:sp>
    <dsp:sp modelId="{FE3541EB-E5DD-4E4B-B344-D358BBA22619}">
      <dsp:nvSpPr>
        <dsp:cNvPr id="0" name=""/>
        <dsp:cNvSpPr/>
      </dsp:nvSpPr>
      <dsp:spPr>
        <a:xfrm>
          <a:off x="72486" y="86637"/>
          <a:ext cx="1414350" cy="1414350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48835" y="135466"/>
          <a:ext cx="1414350" cy="1414350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22811" y="90598"/>
          <a:ext cx="1414350" cy="1414350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92663" y="113036"/>
          <a:ext cx="1460785" cy="1460785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chemeClr val="bg1"/>
              </a:solidFill>
            </a:rPr>
            <a:t>до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en-US" sz="900" b="1" kern="1200" dirty="0" smtClean="0">
              <a:solidFill>
                <a:schemeClr val="bg1"/>
              </a:solidFill>
            </a:rPr>
            <a:t>3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600" kern="1200" dirty="0" smtClean="0">
              <a:solidFill>
                <a:schemeClr val="bg1"/>
              </a:solidFill>
            </a:rPr>
            <a:t>лет</a:t>
          </a:r>
          <a:endParaRPr lang="ru-RU" sz="600" kern="1200" dirty="0"/>
        </a:p>
      </dsp:txBody>
      <dsp:txXfrm>
        <a:off x="962532" y="422584"/>
        <a:ext cx="521709" cy="434757"/>
      </dsp:txXfrm>
    </dsp:sp>
    <dsp:sp modelId="{0A24C628-8A94-44C5-8BBA-588866CEED30}">
      <dsp:nvSpPr>
        <dsp:cNvPr id="0" name=""/>
        <dsp:cNvSpPr/>
      </dsp:nvSpPr>
      <dsp:spPr>
        <a:xfrm>
          <a:off x="169707" y="165207"/>
          <a:ext cx="1460785" cy="1460785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bg1"/>
              </a:solidFill>
            </a:rPr>
            <a:t>9</a:t>
          </a:r>
          <a:r>
            <a:rPr lang="ru-RU" sz="1000" b="1" kern="1200" dirty="0" smtClean="0">
              <a:solidFill>
                <a:schemeClr val="bg1"/>
              </a:solidFill>
            </a:rPr>
            <a:t>,</a:t>
          </a:r>
          <a:r>
            <a:rPr lang="en-US" sz="1000" b="1" kern="1200" dirty="0" smtClean="0">
              <a:solidFill>
                <a:schemeClr val="bg1"/>
              </a:solidFill>
            </a:rPr>
            <a:t>75</a:t>
          </a:r>
          <a:r>
            <a:rPr lang="ru-RU" sz="1000" b="0" kern="1200" dirty="0" smtClean="0">
              <a:solidFill>
                <a:schemeClr val="bg1"/>
              </a:solidFill>
            </a:rPr>
            <a:t>% </a:t>
          </a:r>
          <a:endParaRPr lang="ru-RU" sz="1000" b="0" kern="1200" dirty="0">
            <a:solidFill>
              <a:schemeClr val="bg1"/>
            </a:solidFill>
          </a:endParaRPr>
        </a:p>
      </dsp:txBody>
      <dsp:txXfrm>
        <a:off x="517513" y="1112979"/>
        <a:ext cx="782563" cy="382586"/>
      </dsp:txXfrm>
    </dsp:sp>
    <dsp:sp modelId="{46B20533-4041-4CAF-8619-42837A7B5201}">
      <dsp:nvSpPr>
        <dsp:cNvPr id="0" name=""/>
        <dsp:cNvSpPr/>
      </dsp:nvSpPr>
      <dsp:spPr>
        <a:xfrm>
          <a:off x="139622" y="116338"/>
          <a:ext cx="1460785" cy="1460785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b="0" kern="1200" dirty="0" smtClean="0">
              <a:solidFill>
                <a:schemeClr val="bg1"/>
              </a:solidFill>
            </a:rPr>
            <a:t>до </a:t>
          </a:r>
          <a:r>
            <a:rPr lang="en-US" sz="500" b="0" kern="1200" dirty="0" smtClean="0">
              <a:solidFill>
                <a:schemeClr val="bg1"/>
              </a:solidFill>
            </a:rPr>
            <a:t>3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b="0" kern="1200" dirty="0" err="1" smtClean="0">
              <a:solidFill>
                <a:schemeClr val="bg1"/>
              </a:solidFill>
            </a:rPr>
            <a:t>млн.руб</a:t>
          </a:r>
          <a:r>
            <a:rPr lang="ru-RU" sz="500" b="0" kern="1200" dirty="0" smtClean="0">
              <a:solidFill>
                <a:schemeClr val="bg1"/>
              </a:solidFill>
            </a:rPr>
            <a:t>. по одному договору*         </a:t>
          </a:r>
          <a:r>
            <a:rPr lang="ru-RU" sz="500" b="0" kern="1200" dirty="0" smtClean="0"/>
            <a:t>до </a:t>
          </a:r>
          <a:r>
            <a:rPr lang="ru-RU" sz="600" b="1" kern="1200" dirty="0" smtClean="0">
              <a:solidFill>
                <a:schemeClr val="bg1"/>
              </a:solidFill>
            </a:rPr>
            <a:t>10</a:t>
          </a:r>
          <a:r>
            <a:rPr lang="ru-RU" sz="500" b="0" kern="1200" dirty="0" smtClean="0">
              <a:solidFill>
                <a:schemeClr val="bg1"/>
              </a:solidFill>
            </a:rPr>
            <a:t> млн.руб. по нескольким договорам; </a:t>
          </a:r>
          <a:endParaRPr lang="ru-RU" sz="500" b="0" kern="1200" dirty="0"/>
        </a:p>
      </dsp:txBody>
      <dsp:txXfrm>
        <a:off x="308829" y="425885"/>
        <a:ext cx="521709" cy="434757"/>
      </dsp:txXfrm>
    </dsp:sp>
    <dsp:sp modelId="{FE3541EB-E5DD-4E4B-B344-D358BBA22619}">
      <dsp:nvSpPr>
        <dsp:cNvPr id="0" name=""/>
        <dsp:cNvSpPr/>
      </dsp:nvSpPr>
      <dsp:spPr>
        <a:xfrm>
          <a:off x="120839" y="23887"/>
          <a:ext cx="1641644" cy="1641644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F8E0FA-1D5E-447E-8BBC-674E08CCFEB4}">
      <dsp:nvSpPr>
        <dsp:cNvPr id="0" name=""/>
        <dsp:cNvSpPr/>
      </dsp:nvSpPr>
      <dsp:spPr>
        <a:xfrm>
          <a:off x="79277" y="74685"/>
          <a:ext cx="1641644" cy="1641644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E17D51-0B28-4A11-A188-650FB5D83CF1}">
      <dsp:nvSpPr>
        <dsp:cNvPr id="0" name=""/>
        <dsp:cNvSpPr/>
      </dsp:nvSpPr>
      <dsp:spPr>
        <a:xfrm>
          <a:off x="46051" y="25908"/>
          <a:ext cx="1641644" cy="1641644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39091" y="204928"/>
          <a:ext cx="1402087" cy="1402087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chemeClr val="bg1"/>
              </a:solidFill>
            </a:rPr>
            <a:t>от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1</a:t>
          </a:r>
          <a:r>
            <a:rPr lang="ru-RU" sz="600" kern="1200" dirty="0" smtClean="0">
              <a:solidFill>
                <a:schemeClr val="bg1"/>
              </a:solidFill>
            </a:rPr>
            <a:t>до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5 </a:t>
          </a:r>
          <a:r>
            <a:rPr lang="ru-RU" sz="600" b="0" kern="1200" dirty="0" smtClean="0">
              <a:solidFill>
                <a:schemeClr val="bg1"/>
              </a:solidFill>
            </a:rPr>
            <a:t>лет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endParaRPr lang="ru-RU" sz="900" kern="1200" dirty="0"/>
        </a:p>
      </dsp:txBody>
      <dsp:txXfrm>
        <a:off x="878025" y="502037"/>
        <a:ext cx="500745" cy="417288"/>
      </dsp:txXfrm>
    </dsp:sp>
    <dsp:sp modelId="{0A24C628-8A94-44C5-8BBA-588866CEED30}">
      <dsp:nvSpPr>
        <dsp:cNvPr id="0" name=""/>
        <dsp:cNvSpPr/>
      </dsp:nvSpPr>
      <dsp:spPr>
        <a:xfrm>
          <a:off x="133532" y="255003"/>
          <a:ext cx="1402087" cy="1402087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9,25</a:t>
          </a:r>
          <a:r>
            <a:rPr lang="ru-RU" sz="1000" b="0" kern="1200" dirty="0" smtClean="0">
              <a:solidFill>
                <a:schemeClr val="bg1"/>
              </a:solidFill>
            </a:rPr>
            <a:t>%</a:t>
          </a:r>
          <a:r>
            <a:rPr lang="ru-RU" sz="1000" b="1" kern="1200" dirty="0" smtClean="0">
              <a:solidFill>
                <a:schemeClr val="bg1"/>
              </a:solidFill>
            </a:rPr>
            <a:t> </a:t>
          </a:r>
          <a:endParaRPr lang="ru-RU" sz="900" b="0" kern="1200" dirty="0">
            <a:solidFill>
              <a:schemeClr val="tx1"/>
            </a:solidFill>
          </a:endParaRPr>
        </a:p>
      </dsp:txBody>
      <dsp:txXfrm>
        <a:off x="467362" y="1164691"/>
        <a:ext cx="751118" cy="367213"/>
      </dsp:txXfrm>
    </dsp:sp>
    <dsp:sp modelId="{46B20533-4041-4CAF-8619-42837A7B5201}">
      <dsp:nvSpPr>
        <dsp:cNvPr id="0" name=""/>
        <dsp:cNvSpPr/>
      </dsp:nvSpPr>
      <dsp:spPr>
        <a:xfrm>
          <a:off x="104655" y="204928"/>
          <a:ext cx="1402087" cy="1402087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kern="1200" dirty="0" smtClean="0">
              <a:solidFill>
                <a:schemeClr val="bg1"/>
              </a:solidFill>
            </a:rPr>
            <a:t>до</a:t>
          </a:r>
          <a:r>
            <a:rPr lang="ru-RU" sz="900" b="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60 </a:t>
          </a:r>
          <a:r>
            <a:rPr lang="ru-RU" sz="600" b="0" kern="1200" dirty="0" smtClean="0">
              <a:solidFill>
                <a:schemeClr val="bg1"/>
              </a:solidFill>
            </a:rPr>
            <a:t>млн. руб. *</a:t>
          </a:r>
          <a:endParaRPr lang="ru-RU" sz="600" b="0" kern="1200" dirty="0"/>
        </a:p>
      </dsp:txBody>
      <dsp:txXfrm>
        <a:off x="267064" y="502037"/>
        <a:ext cx="500745" cy="417288"/>
      </dsp:txXfrm>
    </dsp:sp>
    <dsp:sp modelId="{FE3541EB-E5DD-4E4B-B344-D358BBA22619}">
      <dsp:nvSpPr>
        <dsp:cNvPr id="0" name=""/>
        <dsp:cNvSpPr/>
      </dsp:nvSpPr>
      <dsp:spPr>
        <a:xfrm>
          <a:off x="70153" y="119361"/>
          <a:ext cx="1575679" cy="1575679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46736" y="168118"/>
          <a:ext cx="1575679" cy="1575679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2" y="118132"/>
          <a:ext cx="1575679" cy="1575679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56150" y="346012"/>
          <a:ext cx="1348062" cy="1348062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chemeClr val="bg1"/>
              </a:solidFill>
            </a:rPr>
            <a:t>до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5 </a:t>
          </a:r>
          <a:r>
            <a:rPr lang="ru-RU" sz="600" b="0" kern="1200" dirty="0" smtClean="0">
              <a:solidFill>
                <a:schemeClr val="bg1"/>
              </a:solidFill>
            </a:rPr>
            <a:t>лет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endParaRPr lang="ru-RU" sz="900" kern="1200" dirty="0"/>
        </a:p>
      </dsp:txBody>
      <dsp:txXfrm>
        <a:off x="866611" y="631673"/>
        <a:ext cx="481450" cy="401209"/>
      </dsp:txXfrm>
    </dsp:sp>
    <dsp:sp modelId="{0A24C628-8A94-44C5-8BBA-588866CEED30}">
      <dsp:nvSpPr>
        <dsp:cNvPr id="0" name=""/>
        <dsp:cNvSpPr/>
      </dsp:nvSpPr>
      <dsp:spPr>
        <a:xfrm>
          <a:off x="128386" y="394157"/>
          <a:ext cx="1348062" cy="1348062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8</a:t>
          </a:r>
          <a:r>
            <a:rPr lang="ru-RU" sz="1000" b="0" kern="1200" dirty="0" smtClean="0">
              <a:solidFill>
                <a:schemeClr val="bg1"/>
              </a:solidFill>
            </a:rPr>
            <a:t>%</a:t>
          </a:r>
          <a:endParaRPr lang="ru-RU" sz="900" b="0" kern="1200" dirty="0">
            <a:solidFill>
              <a:schemeClr val="tx1"/>
            </a:solidFill>
          </a:endParaRPr>
        </a:p>
      </dsp:txBody>
      <dsp:txXfrm>
        <a:off x="449354" y="1268793"/>
        <a:ext cx="722176" cy="353063"/>
      </dsp:txXfrm>
    </dsp:sp>
    <dsp:sp modelId="{46B20533-4041-4CAF-8619-42837A7B5201}">
      <dsp:nvSpPr>
        <dsp:cNvPr id="0" name=""/>
        <dsp:cNvSpPr/>
      </dsp:nvSpPr>
      <dsp:spPr>
        <a:xfrm>
          <a:off x="100623" y="346012"/>
          <a:ext cx="1348062" cy="1348062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1" kern="1200" dirty="0" smtClean="0">
              <a:solidFill>
                <a:schemeClr val="bg1"/>
              </a:solidFill>
            </a:rPr>
            <a:t>от </a:t>
          </a:r>
          <a:r>
            <a:rPr lang="ru-RU" sz="900" b="1" kern="1200" dirty="0" smtClean="0">
              <a:solidFill>
                <a:schemeClr val="bg1"/>
              </a:solidFill>
            </a:rPr>
            <a:t>150</a:t>
          </a:r>
          <a:r>
            <a:rPr lang="ru-RU" sz="600" b="1" kern="1200" dirty="0" smtClean="0">
              <a:solidFill>
                <a:schemeClr val="bg1"/>
              </a:solidFill>
            </a:rPr>
            <a:t> тыс. руб. 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1" kern="1200" dirty="0" smtClean="0">
              <a:solidFill>
                <a:schemeClr val="bg1"/>
              </a:solidFill>
            </a:rPr>
            <a:t>до </a:t>
          </a:r>
          <a:r>
            <a:rPr lang="ru-RU" sz="900" b="1" kern="1200" dirty="0" smtClean="0">
              <a:solidFill>
                <a:schemeClr val="bg1"/>
              </a:solidFill>
            </a:rPr>
            <a:t>60</a:t>
          </a:r>
          <a:r>
            <a:rPr lang="ru-RU" sz="600" b="1" kern="1200" dirty="0" smtClean="0">
              <a:solidFill>
                <a:schemeClr val="bg1"/>
              </a:solidFill>
            </a:rPr>
            <a:t> млн. руб. ****</a:t>
          </a:r>
          <a:endParaRPr lang="ru-RU" sz="900" b="0" kern="1200" dirty="0"/>
        </a:p>
      </dsp:txBody>
      <dsp:txXfrm>
        <a:off x="256773" y="631673"/>
        <a:ext cx="481450" cy="401209"/>
      </dsp:txXfrm>
    </dsp:sp>
    <dsp:sp modelId="{FE3541EB-E5DD-4E4B-B344-D358BBA22619}">
      <dsp:nvSpPr>
        <dsp:cNvPr id="0" name=""/>
        <dsp:cNvSpPr/>
      </dsp:nvSpPr>
      <dsp:spPr>
        <a:xfrm>
          <a:off x="89868" y="263742"/>
          <a:ext cx="1514965" cy="1514965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44935" y="310620"/>
          <a:ext cx="1514965" cy="1514965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17060" y="262560"/>
          <a:ext cx="1514965" cy="1514965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65688" y="159352"/>
          <a:ext cx="1430408" cy="1430408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chemeClr val="bg1"/>
              </a:solidFill>
            </a:rPr>
            <a:t>от </a:t>
          </a:r>
          <a:r>
            <a:rPr lang="ru-RU" sz="1000" b="1" kern="1200" dirty="0" smtClean="0">
              <a:solidFill>
                <a:schemeClr val="bg1"/>
              </a:solidFill>
            </a:rPr>
            <a:t>1</a:t>
          </a:r>
          <a:r>
            <a:rPr lang="ru-RU" sz="600" kern="1200" dirty="0" smtClean="0">
              <a:solidFill>
                <a:schemeClr val="bg1"/>
              </a:solidFill>
            </a:rPr>
            <a:t> до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7 </a:t>
          </a:r>
          <a:r>
            <a:rPr lang="ru-RU" sz="600" b="0" kern="1200" dirty="0" smtClean="0">
              <a:solidFill>
                <a:schemeClr val="bg1"/>
              </a:solidFill>
            </a:rPr>
            <a:t>лет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endParaRPr lang="ru-RU" sz="900" kern="1200" dirty="0"/>
        </a:p>
      </dsp:txBody>
      <dsp:txXfrm>
        <a:off x="919548" y="462463"/>
        <a:ext cx="510860" cy="425716"/>
      </dsp:txXfrm>
    </dsp:sp>
    <dsp:sp modelId="{0A24C628-8A94-44C5-8BBA-588866CEED30}">
      <dsp:nvSpPr>
        <dsp:cNvPr id="0" name=""/>
        <dsp:cNvSpPr/>
      </dsp:nvSpPr>
      <dsp:spPr>
        <a:xfrm>
          <a:off x="136229" y="210438"/>
          <a:ext cx="1430408" cy="1430408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444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" kern="1200" dirty="0" smtClean="0">
              <a:solidFill>
                <a:schemeClr val="bg1"/>
              </a:solidFill>
            </a:rPr>
            <a:t>от </a:t>
          </a:r>
          <a:r>
            <a:rPr lang="ru-RU" sz="550" b="1" kern="1200" dirty="0" smtClean="0">
              <a:solidFill>
                <a:schemeClr val="bg1"/>
              </a:solidFill>
            </a:rPr>
            <a:t> </a:t>
          </a:r>
          <a:r>
            <a:rPr lang="ru-RU" sz="600" b="1" kern="1200" dirty="0" smtClean="0">
              <a:solidFill>
                <a:schemeClr val="bg1"/>
              </a:solidFill>
            </a:rPr>
            <a:t>8</a:t>
          </a:r>
          <a:r>
            <a:rPr lang="ru-RU" sz="550" b="0" kern="1200" dirty="0" smtClean="0">
              <a:solidFill>
                <a:schemeClr val="bg1"/>
              </a:solidFill>
            </a:rPr>
            <a:t>%</a:t>
          </a:r>
          <a:r>
            <a:rPr lang="ru-RU" sz="550" b="1" kern="1200" dirty="0" smtClean="0">
              <a:solidFill>
                <a:schemeClr val="bg1"/>
              </a:solidFill>
            </a:rPr>
            <a:t> - </a:t>
          </a:r>
          <a:r>
            <a:rPr lang="ru-RU" sz="550" kern="1200" dirty="0" smtClean="0">
              <a:solidFill>
                <a:schemeClr val="bg1"/>
              </a:solidFill>
            </a:rPr>
            <a:t>инновация до </a:t>
          </a:r>
          <a:r>
            <a:rPr lang="ru-RU" sz="600" b="1" kern="1200" dirty="0" smtClean="0">
              <a:solidFill>
                <a:schemeClr val="bg1"/>
              </a:solidFill>
            </a:rPr>
            <a:t>9</a:t>
          </a:r>
          <a:r>
            <a:rPr lang="ru-RU" sz="550" b="1" kern="1200" dirty="0" smtClean="0">
              <a:solidFill>
                <a:schemeClr val="bg1"/>
              </a:solidFill>
            </a:rPr>
            <a:t> </a:t>
          </a:r>
          <a:r>
            <a:rPr lang="ru-RU" sz="550" b="0" kern="1200" dirty="0" smtClean="0">
              <a:solidFill>
                <a:schemeClr val="bg1"/>
              </a:solidFill>
            </a:rPr>
            <a:t>%</a:t>
          </a:r>
          <a:r>
            <a:rPr lang="ru-RU" sz="550" b="1" kern="1200" dirty="0" smtClean="0">
              <a:solidFill>
                <a:schemeClr val="bg1"/>
              </a:solidFill>
            </a:rPr>
            <a:t> -</a:t>
          </a:r>
          <a:r>
            <a:rPr lang="ru-RU" sz="550" kern="1200" dirty="0" smtClean="0">
              <a:solidFill>
                <a:schemeClr val="bg1"/>
              </a:solidFill>
            </a:rPr>
            <a:t>модернизация/      энергоэффективность</a:t>
          </a:r>
        </a:p>
        <a:p>
          <a:pPr lvl="0" algn="ctr" defTabSz="2444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0" kern="1200" dirty="0">
            <a:solidFill>
              <a:schemeClr val="tx1"/>
            </a:solidFill>
          </a:endParaRPr>
        </a:p>
      </dsp:txBody>
      <dsp:txXfrm>
        <a:off x="476802" y="1138501"/>
        <a:ext cx="766290" cy="374630"/>
      </dsp:txXfrm>
    </dsp:sp>
    <dsp:sp modelId="{46B20533-4041-4CAF-8619-42837A7B5201}">
      <dsp:nvSpPr>
        <dsp:cNvPr id="0" name=""/>
        <dsp:cNvSpPr/>
      </dsp:nvSpPr>
      <dsp:spPr>
        <a:xfrm>
          <a:off x="106769" y="159352"/>
          <a:ext cx="1430408" cy="1430408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1" kern="1200" dirty="0" smtClean="0">
              <a:solidFill>
                <a:schemeClr val="bg1"/>
              </a:solidFill>
            </a:rPr>
            <a:t>от </a:t>
          </a:r>
          <a:r>
            <a:rPr lang="ru-RU" sz="900" b="1" kern="1200" dirty="0" smtClean="0">
              <a:solidFill>
                <a:schemeClr val="bg1"/>
              </a:solidFill>
            </a:rPr>
            <a:t>60</a:t>
          </a:r>
          <a:r>
            <a:rPr lang="ru-RU" sz="600" b="1" kern="1200" dirty="0" smtClean="0">
              <a:solidFill>
                <a:schemeClr val="bg1"/>
              </a:solidFill>
            </a:rPr>
            <a:t> млн. руб. 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1" kern="1200" dirty="0" smtClean="0">
              <a:solidFill>
                <a:schemeClr val="bg1"/>
              </a:solidFill>
            </a:rPr>
            <a:t>до </a:t>
          </a:r>
          <a:r>
            <a:rPr lang="ru-RU" sz="900" b="1" kern="1200" dirty="0" smtClean="0">
              <a:solidFill>
                <a:schemeClr val="bg1"/>
              </a:solidFill>
            </a:rPr>
            <a:t>150</a:t>
          </a:r>
          <a:r>
            <a:rPr lang="ru-RU" sz="600" b="1" kern="1200" dirty="0" smtClean="0">
              <a:solidFill>
                <a:schemeClr val="bg1"/>
              </a:solidFill>
            </a:rPr>
            <a:t> млн. руб. ****</a:t>
          </a:r>
          <a:endParaRPr lang="ru-RU" sz="900" b="0" kern="1200" dirty="0"/>
        </a:p>
      </dsp:txBody>
      <dsp:txXfrm>
        <a:off x="272458" y="462463"/>
        <a:ext cx="510860" cy="425716"/>
      </dsp:txXfrm>
    </dsp:sp>
    <dsp:sp modelId="{FE3541EB-E5DD-4E4B-B344-D358BBA22619}">
      <dsp:nvSpPr>
        <dsp:cNvPr id="0" name=""/>
        <dsp:cNvSpPr/>
      </dsp:nvSpPr>
      <dsp:spPr>
        <a:xfrm>
          <a:off x="95358" y="72057"/>
          <a:ext cx="1607506" cy="160750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47680" y="121799"/>
          <a:ext cx="1607506" cy="160750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18102" y="70803"/>
          <a:ext cx="1607506" cy="160750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203150" y="112494"/>
          <a:ext cx="1453781" cy="1453781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chemeClr val="bg1"/>
              </a:solidFill>
            </a:rPr>
            <a:t>до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5</a:t>
          </a:r>
          <a:r>
            <a:rPr lang="ru-RU" sz="900" b="1" kern="1200" dirty="0" smtClean="0">
              <a:solidFill>
                <a:schemeClr val="bg1"/>
              </a:solidFill>
            </a:rPr>
            <a:t> </a:t>
          </a:r>
          <a:r>
            <a:rPr lang="ru-RU" sz="600" b="0" kern="1200" dirty="0" smtClean="0">
              <a:solidFill>
                <a:schemeClr val="bg1"/>
              </a:solidFill>
            </a:rPr>
            <a:t>лет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endParaRPr lang="ru-RU" sz="900" kern="1200" dirty="0"/>
        </a:p>
      </dsp:txBody>
      <dsp:txXfrm>
        <a:off x="969327" y="420558"/>
        <a:ext cx="519207" cy="432673"/>
      </dsp:txXfrm>
    </dsp:sp>
    <dsp:sp modelId="{0A24C628-8A94-44C5-8BBA-588866CEED30}">
      <dsp:nvSpPr>
        <dsp:cNvPr id="0" name=""/>
        <dsp:cNvSpPr/>
      </dsp:nvSpPr>
      <dsp:spPr>
        <a:xfrm>
          <a:off x="173209" y="164415"/>
          <a:ext cx="1453781" cy="1453781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10</a:t>
          </a:r>
          <a:r>
            <a:rPr lang="ru-RU" sz="1000" kern="1200" dirty="0" smtClean="0">
              <a:solidFill>
                <a:schemeClr val="bg1"/>
              </a:solidFill>
            </a:rPr>
            <a:t>%</a:t>
          </a:r>
        </a:p>
      </dsp:txBody>
      <dsp:txXfrm>
        <a:off x="519347" y="1107642"/>
        <a:ext cx="778811" cy="380752"/>
      </dsp:txXfrm>
    </dsp:sp>
    <dsp:sp modelId="{46B20533-4041-4CAF-8619-42837A7B5201}">
      <dsp:nvSpPr>
        <dsp:cNvPr id="0" name=""/>
        <dsp:cNvSpPr/>
      </dsp:nvSpPr>
      <dsp:spPr>
        <a:xfrm>
          <a:off x="143268" y="112494"/>
          <a:ext cx="1453781" cy="1453781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b="1" kern="1200" dirty="0" smtClean="0">
              <a:solidFill>
                <a:schemeClr val="bg1"/>
              </a:solidFill>
            </a:rPr>
            <a:t>от 150 тыс. руб. до 60 млн. </a:t>
          </a:r>
          <a:r>
            <a:rPr lang="ru-RU" sz="500" b="1" kern="1200" dirty="0" err="1" smtClean="0">
              <a:solidFill>
                <a:schemeClr val="bg1"/>
              </a:solidFill>
            </a:rPr>
            <a:t>руб</a:t>
          </a:r>
          <a:r>
            <a:rPr lang="ru-RU" sz="500" b="1" kern="1200" dirty="0" smtClean="0">
              <a:solidFill>
                <a:schemeClr val="bg1"/>
              </a:solidFill>
            </a:rPr>
            <a:t> – по 1-му предмету лизинга; 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b="1" kern="1200" dirty="0" smtClean="0">
              <a:solidFill>
                <a:schemeClr val="bg1"/>
              </a:solidFill>
            </a:rPr>
            <a:t>до 150 млн. руб. по нескольким ****</a:t>
          </a:r>
          <a:endParaRPr lang="ru-RU" sz="500" b="0" kern="1200" dirty="0"/>
        </a:p>
      </dsp:txBody>
      <dsp:txXfrm>
        <a:off x="311664" y="420558"/>
        <a:ext cx="519207" cy="432673"/>
      </dsp:txXfrm>
    </dsp:sp>
    <dsp:sp modelId="{FE3541EB-E5DD-4E4B-B344-D358BBA22619}">
      <dsp:nvSpPr>
        <dsp:cNvPr id="0" name=""/>
        <dsp:cNvSpPr/>
      </dsp:nvSpPr>
      <dsp:spPr>
        <a:xfrm>
          <a:off x="131670" y="23773"/>
          <a:ext cx="1633773" cy="1633773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83213" y="74327"/>
          <a:ext cx="1633773" cy="1633773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53152" y="22498"/>
          <a:ext cx="1633773" cy="1633773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56150" y="346012"/>
          <a:ext cx="1348062" cy="1348062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chemeClr val="bg1"/>
              </a:solidFill>
            </a:rPr>
            <a:t>до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5 </a:t>
          </a:r>
          <a:r>
            <a:rPr lang="ru-RU" sz="600" b="0" kern="1200" dirty="0" smtClean="0">
              <a:solidFill>
                <a:schemeClr val="bg1"/>
              </a:solidFill>
            </a:rPr>
            <a:t>лет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endParaRPr lang="ru-RU" sz="900" kern="1200" dirty="0"/>
        </a:p>
      </dsp:txBody>
      <dsp:txXfrm>
        <a:off x="866611" y="631673"/>
        <a:ext cx="481450" cy="401209"/>
      </dsp:txXfrm>
    </dsp:sp>
    <dsp:sp modelId="{0A24C628-8A94-44C5-8BBA-588866CEED30}">
      <dsp:nvSpPr>
        <dsp:cNvPr id="0" name=""/>
        <dsp:cNvSpPr/>
      </dsp:nvSpPr>
      <dsp:spPr>
        <a:xfrm>
          <a:off x="128386" y="394157"/>
          <a:ext cx="1348062" cy="1348062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8</a:t>
          </a:r>
          <a:r>
            <a:rPr lang="ru-RU" sz="1000" b="0" kern="1200" dirty="0" smtClean="0">
              <a:solidFill>
                <a:schemeClr val="bg1"/>
              </a:solidFill>
            </a:rPr>
            <a:t>%</a:t>
          </a:r>
          <a:endParaRPr lang="ru-RU" sz="900" b="0" kern="1200" dirty="0">
            <a:solidFill>
              <a:schemeClr val="tx1"/>
            </a:solidFill>
          </a:endParaRPr>
        </a:p>
      </dsp:txBody>
      <dsp:txXfrm>
        <a:off x="449354" y="1268793"/>
        <a:ext cx="722176" cy="353063"/>
      </dsp:txXfrm>
    </dsp:sp>
    <dsp:sp modelId="{46B20533-4041-4CAF-8619-42837A7B5201}">
      <dsp:nvSpPr>
        <dsp:cNvPr id="0" name=""/>
        <dsp:cNvSpPr/>
      </dsp:nvSpPr>
      <dsp:spPr>
        <a:xfrm>
          <a:off x="100623" y="346012"/>
          <a:ext cx="1348062" cy="1348062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1" kern="1200" dirty="0" smtClean="0">
              <a:solidFill>
                <a:schemeClr val="bg1"/>
              </a:solidFill>
            </a:rPr>
            <a:t>от </a:t>
          </a:r>
          <a:r>
            <a:rPr lang="ru-RU" sz="900" b="1" kern="1200" dirty="0" smtClean="0">
              <a:solidFill>
                <a:schemeClr val="bg1"/>
              </a:solidFill>
            </a:rPr>
            <a:t>150</a:t>
          </a:r>
          <a:r>
            <a:rPr lang="ru-RU" sz="600" b="1" kern="1200" dirty="0" smtClean="0">
              <a:solidFill>
                <a:schemeClr val="bg1"/>
              </a:solidFill>
            </a:rPr>
            <a:t> тыс. руб. 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1" kern="1200" dirty="0" smtClean="0">
              <a:solidFill>
                <a:schemeClr val="bg1"/>
              </a:solidFill>
            </a:rPr>
            <a:t>до </a:t>
          </a:r>
          <a:r>
            <a:rPr lang="ru-RU" sz="900" b="1" kern="1200" dirty="0" smtClean="0">
              <a:solidFill>
                <a:schemeClr val="bg1"/>
              </a:solidFill>
            </a:rPr>
            <a:t>30</a:t>
          </a:r>
          <a:r>
            <a:rPr lang="ru-RU" sz="600" b="1" kern="1200" dirty="0" smtClean="0">
              <a:solidFill>
                <a:schemeClr val="bg1"/>
              </a:solidFill>
            </a:rPr>
            <a:t> млн. руб. ****</a:t>
          </a:r>
          <a:endParaRPr lang="ru-RU" sz="900" b="0" kern="1200" dirty="0"/>
        </a:p>
      </dsp:txBody>
      <dsp:txXfrm>
        <a:off x="256773" y="631673"/>
        <a:ext cx="481450" cy="401209"/>
      </dsp:txXfrm>
    </dsp:sp>
    <dsp:sp modelId="{FE3541EB-E5DD-4E4B-B344-D358BBA22619}">
      <dsp:nvSpPr>
        <dsp:cNvPr id="0" name=""/>
        <dsp:cNvSpPr/>
      </dsp:nvSpPr>
      <dsp:spPr>
        <a:xfrm>
          <a:off x="89868" y="263742"/>
          <a:ext cx="1514965" cy="1514965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44935" y="310620"/>
          <a:ext cx="1514965" cy="1514965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17060" y="262560"/>
          <a:ext cx="1514965" cy="1514965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56150" y="346012"/>
          <a:ext cx="1348062" cy="1348062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chemeClr val="bg1"/>
              </a:solidFill>
            </a:rPr>
            <a:t>до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5 </a:t>
          </a:r>
          <a:r>
            <a:rPr lang="ru-RU" sz="600" b="0" kern="1200" dirty="0" smtClean="0">
              <a:solidFill>
                <a:schemeClr val="bg1"/>
              </a:solidFill>
            </a:rPr>
            <a:t>лет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endParaRPr lang="ru-RU" sz="900" kern="1200" dirty="0"/>
        </a:p>
      </dsp:txBody>
      <dsp:txXfrm>
        <a:off x="866611" y="631673"/>
        <a:ext cx="481450" cy="401209"/>
      </dsp:txXfrm>
    </dsp:sp>
    <dsp:sp modelId="{0A24C628-8A94-44C5-8BBA-588866CEED30}">
      <dsp:nvSpPr>
        <dsp:cNvPr id="0" name=""/>
        <dsp:cNvSpPr/>
      </dsp:nvSpPr>
      <dsp:spPr>
        <a:xfrm>
          <a:off x="128386" y="394157"/>
          <a:ext cx="1348062" cy="1348062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   9,5</a:t>
          </a:r>
          <a:r>
            <a:rPr lang="ru-RU" sz="1000" b="0" kern="1200" dirty="0" smtClean="0">
              <a:solidFill>
                <a:schemeClr val="bg1"/>
              </a:solidFill>
            </a:rPr>
            <a:t>%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8,25</a:t>
          </a:r>
          <a:r>
            <a:rPr lang="ru-RU" sz="1000" b="0" kern="1200" dirty="0" smtClean="0">
              <a:solidFill>
                <a:schemeClr val="bg1"/>
              </a:solidFill>
            </a:rPr>
            <a:t>%*****</a:t>
          </a:r>
          <a:endParaRPr lang="ru-RU" sz="900" b="0" kern="1200" dirty="0">
            <a:solidFill>
              <a:schemeClr val="tx1"/>
            </a:solidFill>
          </a:endParaRPr>
        </a:p>
      </dsp:txBody>
      <dsp:txXfrm>
        <a:off x="449354" y="1268793"/>
        <a:ext cx="722176" cy="353063"/>
      </dsp:txXfrm>
    </dsp:sp>
    <dsp:sp modelId="{46B20533-4041-4CAF-8619-42837A7B5201}">
      <dsp:nvSpPr>
        <dsp:cNvPr id="0" name=""/>
        <dsp:cNvSpPr/>
      </dsp:nvSpPr>
      <dsp:spPr>
        <a:xfrm>
          <a:off x="100623" y="346012"/>
          <a:ext cx="1348062" cy="1348062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1" kern="1200" dirty="0" smtClean="0">
              <a:solidFill>
                <a:schemeClr val="bg1"/>
              </a:solidFill>
            </a:rPr>
            <a:t>от </a:t>
          </a:r>
          <a:r>
            <a:rPr lang="ru-RU" sz="900" b="1" kern="1200" dirty="0" smtClean="0">
              <a:solidFill>
                <a:schemeClr val="bg1"/>
              </a:solidFill>
            </a:rPr>
            <a:t>150</a:t>
          </a:r>
          <a:r>
            <a:rPr lang="ru-RU" sz="600" b="1" kern="1200" dirty="0" smtClean="0">
              <a:solidFill>
                <a:schemeClr val="bg1"/>
              </a:solidFill>
            </a:rPr>
            <a:t> тыс. руб. 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1" kern="1200" dirty="0" smtClean="0">
              <a:solidFill>
                <a:schemeClr val="bg1"/>
              </a:solidFill>
            </a:rPr>
            <a:t>до </a:t>
          </a:r>
          <a:r>
            <a:rPr lang="ru-RU" sz="900" b="1" kern="1200" dirty="0" smtClean="0">
              <a:solidFill>
                <a:schemeClr val="bg1"/>
              </a:solidFill>
            </a:rPr>
            <a:t>60</a:t>
          </a:r>
          <a:r>
            <a:rPr lang="ru-RU" sz="600" b="1" kern="1200" dirty="0" smtClean="0">
              <a:solidFill>
                <a:schemeClr val="bg1"/>
              </a:solidFill>
            </a:rPr>
            <a:t> млн. руб. ****</a:t>
          </a:r>
          <a:endParaRPr lang="ru-RU" sz="900" b="0" kern="1200" dirty="0"/>
        </a:p>
      </dsp:txBody>
      <dsp:txXfrm>
        <a:off x="256773" y="631673"/>
        <a:ext cx="481450" cy="401209"/>
      </dsp:txXfrm>
    </dsp:sp>
    <dsp:sp modelId="{FE3541EB-E5DD-4E4B-B344-D358BBA22619}">
      <dsp:nvSpPr>
        <dsp:cNvPr id="0" name=""/>
        <dsp:cNvSpPr/>
      </dsp:nvSpPr>
      <dsp:spPr>
        <a:xfrm>
          <a:off x="89868" y="263742"/>
          <a:ext cx="1514965" cy="1514965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44935" y="310620"/>
          <a:ext cx="1514965" cy="1514965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17060" y="262560"/>
          <a:ext cx="1514965" cy="1514965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71708" y="204447"/>
          <a:ext cx="1482378" cy="1482378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chemeClr val="bg1"/>
              </a:solidFill>
            </a:rPr>
            <a:t>до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3</a:t>
          </a:r>
          <a:r>
            <a:rPr lang="en-US" sz="1000" b="1" kern="1200" dirty="0" smtClean="0">
              <a:solidFill>
                <a:schemeClr val="bg1"/>
              </a:solidFill>
            </a:rPr>
            <a:t> </a:t>
          </a:r>
          <a:r>
            <a:rPr lang="ru-RU" sz="600" b="0" kern="1200" dirty="0" smtClean="0">
              <a:solidFill>
                <a:schemeClr val="bg1"/>
              </a:solidFill>
            </a:rPr>
            <a:t>лет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endParaRPr lang="ru-RU" sz="900" kern="1200" dirty="0"/>
        </a:p>
      </dsp:txBody>
      <dsp:txXfrm>
        <a:off x="952957" y="518570"/>
        <a:ext cx="529420" cy="441184"/>
      </dsp:txXfrm>
    </dsp:sp>
    <dsp:sp modelId="{0A24C628-8A94-44C5-8BBA-588866CEED30}">
      <dsp:nvSpPr>
        <dsp:cNvPr id="0" name=""/>
        <dsp:cNvSpPr/>
      </dsp:nvSpPr>
      <dsp:spPr>
        <a:xfrm>
          <a:off x="141178" y="257389"/>
          <a:ext cx="1482378" cy="1482378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10,5</a:t>
          </a:r>
          <a:r>
            <a:rPr lang="ru-RU" sz="1000" b="0" kern="1200" dirty="0" smtClean="0">
              <a:solidFill>
                <a:schemeClr val="bg1"/>
              </a:solidFill>
            </a:rPr>
            <a:t> %</a:t>
          </a:r>
          <a:endParaRPr lang="ru-RU" sz="900" b="0" kern="1200" dirty="0">
            <a:solidFill>
              <a:schemeClr val="tx1"/>
            </a:solidFill>
          </a:endParaRPr>
        </a:p>
      </dsp:txBody>
      <dsp:txXfrm>
        <a:off x="494126" y="1219171"/>
        <a:ext cx="794131" cy="388241"/>
      </dsp:txXfrm>
    </dsp:sp>
    <dsp:sp modelId="{46B20533-4041-4CAF-8619-42837A7B5201}">
      <dsp:nvSpPr>
        <dsp:cNvPr id="0" name=""/>
        <dsp:cNvSpPr/>
      </dsp:nvSpPr>
      <dsp:spPr>
        <a:xfrm>
          <a:off x="110648" y="204447"/>
          <a:ext cx="1482378" cy="1482378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kern="1200" dirty="0" smtClean="0">
              <a:solidFill>
                <a:schemeClr val="bg1"/>
              </a:solidFill>
            </a:rPr>
            <a:t>до</a:t>
          </a:r>
          <a:r>
            <a:rPr lang="ru-RU" sz="900" b="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1 </a:t>
          </a:r>
          <a:r>
            <a:rPr lang="ru-RU" sz="600" b="0" kern="1200" dirty="0" smtClean="0">
              <a:solidFill>
                <a:schemeClr val="bg1"/>
              </a:solidFill>
            </a:rPr>
            <a:t>млн.руб.</a:t>
          </a:r>
          <a:r>
            <a:rPr lang="ru-RU" sz="900" b="0" kern="1200" dirty="0" smtClean="0">
              <a:solidFill>
                <a:schemeClr val="bg1"/>
              </a:solidFill>
            </a:rPr>
            <a:t> </a:t>
          </a:r>
          <a:endParaRPr lang="ru-RU" sz="900" b="0" kern="1200" dirty="0"/>
        </a:p>
      </dsp:txBody>
      <dsp:txXfrm>
        <a:off x="282357" y="518570"/>
        <a:ext cx="529420" cy="441184"/>
      </dsp:txXfrm>
    </dsp:sp>
    <dsp:sp modelId="{FE3541EB-E5DD-4E4B-B344-D358BBA22619}">
      <dsp:nvSpPr>
        <dsp:cNvPr id="0" name=""/>
        <dsp:cNvSpPr/>
      </dsp:nvSpPr>
      <dsp:spPr>
        <a:xfrm>
          <a:off x="98823" y="113980"/>
          <a:ext cx="1665910" cy="1665910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49412" y="165529"/>
          <a:ext cx="1665910" cy="1665910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18760" y="112681"/>
          <a:ext cx="1665910" cy="1665910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75161" y="153009"/>
          <a:ext cx="1512181" cy="1512181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chemeClr val="bg1"/>
              </a:solidFill>
            </a:rPr>
            <a:t>до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3**</a:t>
          </a:r>
          <a:r>
            <a:rPr lang="ru-RU" sz="600" b="0" kern="1200" dirty="0" smtClean="0">
              <a:solidFill>
                <a:schemeClr val="bg1"/>
              </a:solidFill>
            </a:rPr>
            <a:t> лет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endParaRPr lang="ru-RU" sz="900" kern="1200" dirty="0"/>
        </a:p>
      </dsp:txBody>
      <dsp:txXfrm>
        <a:off x="972116" y="473447"/>
        <a:ext cx="540064" cy="450054"/>
      </dsp:txXfrm>
    </dsp:sp>
    <dsp:sp modelId="{0A24C628-8A94-44C5-8BBA-588866CEED30}">
      <dsp:nvSpPr>
        <dsp:cNvPr id="0" name=""/>
        <dsp:cNvSpPr/>
      </dsp:nvSpPr>
      <dsp:spPr>
        <a:xfrm>
          <a:off x="144017" y="207016"/>
          <a:ext cx="1512181" cy="1512181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9,75</a:t>
          </a:r>
          <a:r>
            <a:rPr lang="ru-RU" sz="1000" b="0" kern="1200" dirty="0" smtClean="0">
              <a:solidFill>
                <a:schemeClr val="bg1"/>
              </a:solidFill>
            </a:rPr>
            <a:t>%</a:t>
          </a:r>
          <a:r>
            <a:rPr lang="ru-RU" sz="1000" b="1" kern="1200" dirty="0" smtClean="0">
              <a:solidFill>
                <a:schemeClr val="bg1"/>
              </a:solidFill>
            </a:rPr>
            <a:t> – 10,75</a:t>
          </a:r>
          <a:r>
            <a:rPr lang="ru-RU" sz="1000" b="0" kern="1200" dirty="0" smtClean="0">
              <a:solidFill>
                <a:schemeClr val="bg1"/>
              </a:solidFill>
            </a:rPr>
            <a:t>%</a:t>
          </a:r>
          <a:r>
            <a:rPr lang="ru-RU" sz="1400" b="1" kern="1200" dirty="0" smtClean="0">
              <a:solidFill>
                <a:schemeClr val="bg1"/>
              </a:solidFill>
            </a:rPr>
            <a:t>*</a:t>
          </a:r>
          <a:endParaRPr lang="ru-RU" sz="1000" kern="1200" dirty="0">
            <a:solidFill>
              <a:schemeClr val="bg1"/>
            </a:solidFill>
          </a:endParaRPr>
        </a:p>
      </dsp:txBody>
      <dsp:txXfrm>
        <a:off x="504060" y="1188133"/>
        <a:ext cx="810097" cy="396047"/>
      </dsp:txXfrm>
    </dsp:sp>
    <dsp:sp modelId="{46B20533-4041-4CAF-8619-42837A7B5201}">
      <dsp:nvSpPr>
        <dsp:cNvPr id="0" name=""/>
        <dsp:cNvSpPr/>
      </dsp:nvSpPr>
      <dsp:spPr>
        <a:xfrm>
          <a:off x="112873" y="153009"/>
          <a:ext cx="1512181" cy="1512181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kern="1200" dirty="0" smtClean="0">
              <a:solidFill>
                <a:schemeClr val="bg1"/>
              </a:solidFill>
            </a:rPr>
            <a:t>до</a:t>
          </a:r>
          <a:r>
            <a:rPr lang="ru-RU" sz="900" b="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1 </a:t>
          </a:r>
          <a:r>
            <a:rPr lang="ru-RU" sz="600" b="0" kern="1200" dirty="0" smtClean="0">
              <a:solidFill>
                <a:schemeClr val="bg1"/>
              </a:solidFill>
            </a:rPr>
            <a:t>млн.руб.</a:t>
          </a:r>
          <a:r>
            <a:rPr lang="ru-RU" sz="900" b="0" kern="1200" dirty="0" smtClean="0">
              <a:solidFill>
                <a:schemeClr val="bg1"/>
              </a:solidFill>
            </a:rPr>
            <a:t> </a:t>
          </a:r>
          <a:endParaRPr lang="ru-RU" sz="900" b="0" kern="1200" dirty="0"/>
        </a:p>
      </dsp:txBody>
      <dsp:txXfrm>
        <a:off x="288034" y="473447"/>
        <a:ext cx="540064" cy="450054"/>
      </dsp:txXfrm>
    </dsp:sp>
    <dsp:sp modelId="{FE3541EB-E5DD-4E4B-B344-D358BBA22619}">
      <dsp:nvSpPr>
        <dsp:cNvPr id="0" name=""/>
        <dsp:cNvSpPr/>
      </dsp:nvSpPr>
      <dsp:spPr>
        <a:xfrm>
          <a:off x="100809" y="60723"/>
          <a:ext cx="1699403" cy="1699403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50406" y="113309"/>
          <a:ext cx="1699403" cy="1699403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19137" y="59398"/>
          <a:ext cx="1699403" cy="1699403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71707" y="240458"/>
          <a:ext cx="1482365" cy="1482365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chemeClr val="bg1"/>
              </a:solidFill>
            </a:rPr>
            <a:t>до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3 **</a:t>
          </a:r>
          <a:r>
            <a:rPr lang="ru-RU" sz="600" b="0" kern="1200" dirty="0" smtClean="0">
              <a:solidFill>
                <a:schemeClr val="bg1"/>
              </a:solidFill>
            </a:rPr>
            <a:t>лет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endParaRPr lang="ru-RU" sz="900" kern="1200" dirty="0"/>
        </a:p>
      </dsp:txBody>
      <dsp:txXfrm>
        <a:off x="952949" y="554578"/>
        <a:ext cx="529416" cy="441180"/>
      </dsp:txXfrm>
    </dsp:sp>
    <dsp:sp modelId="{0A24C628-8A94-44C5-8BBA-588866CEED30}">
      <dsp:nvSpPr>
        <dsp:cNvPr id="0" name=""/>
        <dsp:cNvSpPr/>
      </dsp:nvSpPr>
      <dsp:spPr>
        <a:xfrm>
          <a:off x="141177" y="293399"/>
          <a:ext cx="1482365" cy="1482365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9,75</a:t>
          </a:r>
          <a:r>
            <a:rPr lang="ru-RU" sz="1000" b="0" kern="1200" dirty="0" smtClean="0">
              <a:solidFill>
                <a:schemeClr val="bg1"/>
              </a:solidFill>
            </a:rPr>
            <a:t>%</a:t>
          </a:r>
          <a:r>
            <a:rPr lang="ru-RU" sz="1000" b="1" kern="1200" dirty="0" smtClean="0">
              <a:solidFill>
                <a:schemeClr val="bg1"/>
              </a:solidFill>
            </a:rPr>
            <a:t> – 10,75</a:t>
          </a:r>
          <a:r>
            <a:rPr lang="ru-RU" sz="1000" b="0" kern="1200" dirty="0" smtClean="0">
              <a:solidFill>
                <a:schemeClr val="bg1"/>
              </a:solidFill>
            </a:rPr>
            <a:t>%</a:t>
          </a:r>
          <a:r>
            <a:rPr lang="ru-RU" sz="1400" b="1" kern="1200" dirty="0" smtClean="0">
              <a:solidFill>
                <a:schemeClr val="bg1"/>
              </a:solidFill>
            </a:rPr>
            <a:t>*</a:t>
          </a:r>
          <a:endParaRPr lang="ru-RU" sz="1000" kern="1200" dirty="0">
            <a:solidFill>
              <a:schemeClr val="bg1"/>
            </a:solidFill>
          </a:endParaRPr>
        </a:p>
      </dsp:txBody>
      <dsp:txXfrm>
        <a:off x="494121" y="1255172"/>
        <a:ext cx="794124" cy="388238"/>
      </dsp:txXfrm>
    </dsp:sp>
    <dsp:sp modelId="{46B20533-4041-4CAF-8619-42837A7B5201}">
      <dsp:nvSpPr>
        <dsp:cNvPr id="0" name=""/>
        <dsp:cNvSpPr/>
      </dsp:nvSpPr>
      <dsp:spPr>
        <a:xfrm>
          <a:off x="110648" y="240458"/>
          <a:ext cx="1482365" cy="1482365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kern="1200" dirty="0" smtClean="0">
              <a:solidFill>
                <a:schemeClr val="bg1"/>
              </a:solidFill>
            </a:rPr>
            <a:t>до</a:t>
          </a:r>
          <a:r>
            <a:rPr lang="ru-RU" sz="900" b="0" kern="1200" dirty="0" smtClean="0">
              <a:solidFill>
                <a:schemeClr val="bg1"/>
              </a:solidFill>
            </a:rPr>
            <a:t> </a:t>
          </a:r>
          <a:r>
            <a:rPr lang="ru-RU" sz="900" b="1" kern="1200" dirty="0" smtClean="0">
              <a:solidFill>
                <a:schemeClr val="bg1"/>
              </a:solidFill>
            </a:rPr>
            <a:t>1 </a:t>
          </a:r>
          <a:r>
            <a:rPr lang="ru-RU" sz="600" b="0" kern="1200" dirty="0" smtClean="0">
              <a:solidFill>
                <a:schemeClr val="bg1"/>
              </a:solidFill>
            </a:rPr>
            <a:t>млн.руб.</a:t>
          </a:r>
          <a:r>
            <a:rPr lang="ru-RU" sz="900" b="0" kern="1200" dirty="0" smtClean="0">
              <a:solidFill>
                <a:schemeClr val="bg1"/>
              </a:solidFill>
            </a:rPr>
            <a:t>  </a:t>
          </a:r>
          <a:endParaRPr lang="ru-RU" sz="900" b="0" kern="1200" dirty="0"/>
        </a:p>
      </dsp:txBody>
      <dsp:txXfrm>
        <a:off x="282355" y="554578"/>
        <a:ext cx="529416" cy="441180"/>
      </dsp:txXfrm>
    </dsp:sp>
    <dsp:sp modelId="{FE3541EB-E5DD-4E4B-B344-D358BBA22619}">
      <dsp:nvSpPr>
        <dsp:cNvPr id="0" name=""/>
        <dsp:cNvSpPr/>
      </dsp:nvSpPr>
      <dsp:spPr>
        <a:xfrm>
          <a:off x="98822" y="149992"/>
          <a:ext cx="1665896" cy="166589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49412" y="201540"/>
          <a:ext cx="1665896" cy="166589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18760" y="148692"/>
          <a:ext cx="1665896" cy="166589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44861" y="161601"/>
          <a:ext cx="1250600" cy="1250600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chemeClr val="bg1"/>
              </a:solidFill>
            </a:rPr>
            <a:t>от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2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600" kern="1200" dirty="0" smtClean="0">
              <a:solidFill>
                <a:schemeClr val="bg1"/>
              </a:solidFill>
            </a:rPr>
            <a:t>до</a:t>
          </a:r>
          <a:r>
            <a:rPr lang="ru-RU" sz="1000" b="1" kern="1200" dirty="0" smtClean="0">
              <a:solidFill>
                <a:schemeClr val="bg1"/>
              </a:solidFill>
            </a:rPr>
            <a:t> 7 </a:t>
          </a:r>
          <a:r>
            <a:rPr lang="ru-RU" sz="600" b="0" kern="1200" dirty="0" smtClean="0">
              <a:solidFill>
                <a:schemeClr val="bg1"/>
              </a:solidFill>
            </a:rPr>
            <a:t>лет</a:t>
          </a:r>
          <a:endParaRPr lang="ru-RU" sz="600" b="0" kern="1200" dirty="0"/>
        </a:p>
      </dsp:txBody>
      <dsp:txXfrm>
        <a:off x="803957" y="426609"/>
        <a:ext cx="446643" cy="372202"/>
      </dsp:txXfrm>
    </dsp:sp>
    <dsp:sp modelId="{0A24C628-8A94-44C5-8BBA-588866CEED30}">
      <dsp:nvSpPr>
        <dsp:cNvPr id="0" name=""/>
        <dsp:cNvSpPr/>
      </dsp:nvSpPr>
      <dsp:spPr>
        <a:xfrm>
          <a:off x="119104" y="206265"/>
          <a:ext cx="1250600" cy="1250600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7,75</a:t>
          </a:r>
          <a:r>
            <a:rPr lang="en-US" sz="1000" b="1" kern="1200" dirty="0" smtClean="0">
              <a:solidFill>
                <a:schemeClr val="bg1"/>
              </a:solidFill>
            </a:rPr>
            <a:t> </a:t>
          </a:r>
          <a:r>
            <a:rPr lang="ru-RU" sz="1000" b="0" kern="1200" dirty="0" smtClean="0">
              <a:solidFill>
                <a:schemeClr val="bg1"/>
              </a:solidFill>
            </a:rPr>
            <a:t>%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>
            <a:solidFill>
              <a:schemeClr val="tx1"/>
            </a:solidFill>
          </a:endParaRPr>
        </a:p>
      </dsp:txBody>
      <dsp:txXfrm>
        <a:off x="416866" y="1017666"/>
        <a:ext cx="669964" cy="327538"/>
      </dsp:txXfrm>
    </dsp:sp>
    <dsp:sp modelId="{46B20533-4041-4CAF-8619-42837A7B5201}">
      <dsp:nvSpPr>
        <dsp:cNvPr id="0" name=""/>
        <dsp:cNvSpPr/>
      </dsp:nvSpPr>
      <dsp:spPr>
        <a:xfrm>
          <a:off x="93348" y="161601"/>
          <a:ext cx="1250600" cy="1250600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kern="1200" dirty="0" smtClean="0">
              <a:solidFill>
                <a:schemeClr val="bg1"/>
              </a:solidFill>
            </a:rPr>
            <a:t>от</a:t>
          </a:r>
          <a:r>
            <a:rPr lang="ru-RU" sz="900" b="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60</a:t>
          </a:r>
          <a:r>
            <a:rPr lang="ru-RU" sz="900" b="0" kern="1200" dirty="0" smtClean="0">
              <a:solidFill>
                <a:schemeClr val="bg1"/>
              </a:solidFill>
            </a:rPr>
            <a:t> </a:t>
          </a:r>
          <a:r>
            <a:rPr lang="ru-RU" sz="600" b="0" kern="1200" dirty="0" smtClean="0">
              <a:solidFill>
                <a:schemeClr val="bg1"/>
              </a:solidFill>
            </a:rPr>
            <a:t>до</a:t>
          </a:r>
          <a:r>
            <a:rPr lang="ru-RU" sz="900" b="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150</a:t>
          </a:r>
          <a:endParaRPr lang="ru-RU" sz="900" b="0" kern="1200" dirty="0" smtClean="0">
            <a:solidFill>
              <a:schemeClr val="bg1"/>
            </a:solidFill>
          </a:endParaRP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kern="1200" dirty="0" smtClean="0">
              <a:solidFill>
                <a:schemeClr val="bg1"/>
              </a:solidFill>
            </a:rPr>
            <a:t>млн. руб. **</a:t>
          </a:r>
          <a:endParaRPr lang="ru-RU" sz="600" b="0" kern="1200" dirty="0"/>
        </a:p>
      </dsp:txBody>
      <dsp:txXfrm>
        <a:off x="238209" y="426609"/>
        <a:ext cx="446643" cy="372202"/>
      </dsp:txXfrm>
    </dsp:sp>
    <dsp:sp modelId="{FE3541EB-E5DD-4E4B-B344-D358BBA22619}">
      <dsp:nvSpPr>
        <dsp:cNvPr id="0" name=""/>
        <dsp:cNvSpPr/>
      </dsp:nvSpPr>
      <dsp:spPr>
        <a:xfrm>
          <a:off x="77033" y="92306"/>
          <a:ext cx="1405436" cy="140543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41686" y="128768"/>
          <a:ext cx="1405436" cy="140543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15827" y="84183"/>
          <a:ext cx="1405436" cy="140543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71707" y="157888"/>
          <a:ext cx="1482364" cy="1482364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chemeClr val="bg1"/>
              </a:solidFill>
            </a:rPr>
            <a:t>од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900" b="1" kern="1200" dirty="0" smtClean="0">
              <a:solidFill>
                <a:schemeClr val="bg1"/>
              </a:solidFill>
            </a:rPr>
            <a:t>1</a:t>
          </a:r>
          <a:r>
            <a:rPr lang="ru-RU" sz="900" kern="1200" dirty="0" smtClean="0">
              <a:solidFill>
                <a:schemeClr val="bg1"/>
              </a:solidFill>
            </a:rPr>
            <a:t> -</a:t>
          </a:r>
          <a:r>
            <a:rPr lang="ru-RU" sz="600" kern="1200" dirty="0" smtClean="0">
              <a:solidFill>
                <a:schemeClr val="bg1"/>
              </a:solidFill>
            </a:rPr>
            <a:t>  </a:t>
          </a:r>
          <a:r>
            <a:rPr lang="ru-RU" sz="900" b="1" kern="1200" dirty="0" smtClean="0">
              <a:solidFill>
                <a:schemeClr val="bg1"/>
              </a:solidFill>
            </a:rPr>
            <a:t>2 </a:t>
          </a:r>
          <a:r>
            <a:rPr lang="ru-RU" sz="600" b="0" kern="1200" dirty="0" smtClean="0">
              <a:solidFill>
                <a:schemeClr val="bg1"/>
              </a:solidFill>
            </a:rPr>
            <a:t>лет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endParaRPr lang="ru-RU" sz="900" kern="1200" dirty="0"/>
        </a:p>
      </dsp:txBody>
      <dsp:txXfrm>
        <a:off x="952948" y="472008"/>
        <a:ext cx="529416" cy="441180"/>
      </dsp:txXfrm>
    </dsp:sp>
    <dsp:sp modelId="{0A24C628-8A94-44C5-8BBA-588866CEED30}">
      <dsp:nvSpPr>
        <dsp:cNvPr id="0" name=""/>
        <dsp:cNvSpPr/>
      </dsp:nvSpPr>
      <dsp:spPr>
        <a:xfrm>
          <a:off x="141177" y="210829"/>
          <a:ext cx="1482364" cy="1482364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8,5</a:t>
          </a:r>
          <a:r>
            <a:rPr lang="ru-RU" sz="1000" b="0" kern="1200" dirty="0" smtClean="0">
              <a:solidFill>
                <a:schemeClr val="bg1"/>
              </a:solidFill>
            </a:rPr>
            <a:t>%</a:t>
          </a:r>
          <a:r>
            <a:rPr lang="ru-RU" sz="900" b="0" kern="1200" dirty="0" smtClean="0">
              <a:solidFill>
                <a:schemeClr val="bg1"/>
              </a:solidFill>
            </a:rPr>
            <a:t>  - </a:t>
          </a:r>
          <a:r>
            <a:rPr lang="ru-RU" sz="600" b="0" kern="1200" dirty="0" smtClean="0">
              <a:solidFill>
                <a:schemeClr val="bg1"/>
              </a:solidFill>
            </a:rPr>
            <a:t>Неторговый сектор</a:t>
          </a:r>
          <a:r>
            <a:rPr lang="ru-RU" sz="900" b="0" kern="1200" dirty="0" smtClean="0">
              <a:solidFill>
                <a:schemeClr val="bg1"/>
              </a:solidFill>
            </a:rPr>
            <a:t>; </a:t>
          </a:r>
          <a:r>
            <a:rPr lang="ru-RU" sz="1000" b="1" kern="1200" dirty="0" smtClean="0">
              <a:solidFill>
                <a:schemeClr val="bg1"/>
              </a:solidFill>
            </a:rPr>
            <a:t>9,5</a:t>
          </a:r>
          <a:r>
            <a:rPr lang="ru-RU" sz="1000" b="0" kern="1200" dirty="0" smtClean="0">
              <a:solidFill>
                <a:schemeClr val="bg1"/>
              </a:solidFill>
            </a:rPr>
            <a:t>%</a:t>
          </a:r>
          <a:r>
            <a:rPr lang="ru-RU" sz="1000" b="1" kern="1200" dirty="0" smtClean="0">
              <a:solidFill>
                <a:schemeClr val="bg1"/>
              </a:solidFill>
            </a:rPr>
            <a:t> </a:t>
          </a:r>
          <a:r>
            <a:rPr lang="ru-RU" sz="900" b="1" kern="1200" dirty="0" smtClean="0">
              <a:solidFill>
                <a:schemeClr val="bg1"/>
              </a:solidFill>
            </a:rPr>
            <a:t>- </a:t>
          </a:r>
          <a:r>
            <a:rPr lang="ru-RU" sz="600" b="0" kern="1200" dirty="0" smtClean="0">
              <a:solidFill>
                <a:schemeClr val="bg1"/>
              </a:solidFill>
            </a:rPr>
            <a:t>базовый </a:t>
          </a:r>
          <a:endParaRPr lang="ru-RU" sz="600" kern="1200" dirty="0">
            <a:solidFill>
              <a:schemeClr val="tx1"/>
            </a:solidFill>
          </a:endParaRPr>
        </a:p>
      </dsp:txBody>
      <dsp:txXfrm>
        <a:off x="494121" y="1172602"/>
        <a:ext cx="794124" cy="388238"/>
      </dsp:txXfrm>
    </dsp:sp>
    <dsp:sp modelId="{46B20533-4041-4CAF-8619-42837A7B5201}">
      <dsp:nvSpPr>
        <dsp:cNvPr id="0" name=""/>
        <dsp:cNvSpPr/>
      </dsp:nvSpPr>
      <dsp:spPr>
        <a:xfrm>
          <a:off x="110647" y="157888"/>
          <a:ext cx="1482364" cy="1482364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kern="1200" dirty="0" smtClean="0"/>
            <a:t>до </a:t>
          </a:r>
          <a:r>
            <a:rPr lang="ru-RU" sz="600" b="1" kern="1200" dirty="0" smtClean="0"/>
            <a:t>60 </a:t>
          </a:r>
          <a:r>
            <a:rPr lang="ru-RU" sz="600" b="0" kern="1200" dirty="0" err="1" smtClean="0"/>
            <a:t>млн.руб</a:t>
          </a:r>
          <a:r>
            <a:rPr lang="ru-RU" sz="600" b="0" kern="1200" dirty="0" smtClean="0"/>
            <a:t>.– базовый </a:t>
          </a:r>
          <a:r>
            <a:rPr lang="ru-RU" sz="600" b="0" kern="1200" dirty="0" smtClean="0">
              <a:solidFill>
                <a:schemeClr val="bg1"/>
              </a:solidFill>
            </a:rPr>
            <a:t>до </a:t>
          </a:r>
          <a:r>
            <a:rPr lang="ru-RU" sz="900" b="1" kern="1200" dirty="0" smtClean="0">
              <a:solidFill>
                <a:schemeClr val="bg1"/>
              </a:solidFill>
            </a:rPr>
            <a:t>150</a:t>
          </a:r>
          <a:r>
            <a:rPr lang="ru-RU" sz="600" b="0" kern="1200" dirty="0" smtClean="0">
              <a:solidFill>
                <a:schemeClr val="bg1"/>
              </a:solidFill>
            </a:rPr>
            <a:t> млн.руб. – Неторговый сектор; </a:t>
          </a:r>
        </a:p>
      </dsp:txBody>
      <dsp:txXfrm>
        <a:off x="282355" y="472008"/>
        <a:ext cx="529416" cy="441180"/>
      </dsp:txXfrm>
    </dsp:sp>
    <dsp:sp modelId="{FE3541EB-E5DD-4E4B-B344-D358BBA22619}">
      <dsp:nvSpPr>
        <dsp:cNvPr id="0" name=""/>
        <dsp:cNvSpPr/>
      </dsp:nvSpPr>
      <dsp:spPr>
        <a:xfrm>
          <a:off x="98822" y="67422"/>
          <a:ext cx="1665895" cy="1665895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49412" y="118970"/>
          <a:ext cx="1665895" cy="1665895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18760" y="66122"/>
          <a:ext cx="1665895" cy="1665895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D4F372-791A-45CA-B8A3-64269F75426F}">
      <dsp:nvSpPr>
        <dsp:cNvPr id="0" name=""/>
        <dsp:cNvSpPr/>
      </dsp:nvSpPr>
      <dsp:spPr>
        <a:xfrm rot="5400000">
          <a:off x="5807401" y="-2526473"/>
          <a:ext cx="528625" cy="5714554"/>
        </a:xfrm>
        <a:prstGeom prst="round2SameRect">
          <a:avLst/>
        </a:prstGeom>
        <a:solidFill>
          <a:srgbClr val="FFD757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kern="1200" dirty="0" smtClean="0"/>
            <a:t>автокраны; автобетоносмесители; автобетононасосы, автобетонораздатчик; авторастворовоз; экскаваторы-погрузчики; экскаваторы; самосвалы; бульдозеры; погрузчики и др.</a:t>
          </a:r>
          <a:endParaRPr lang="ru-RU" sz="1000" b="1" kern="1200" dirty="0"/>
        </a:p>
      </dsp:txBody>
      <dsp:txXfrm rot="-5400000">
        <a:off x="3214437" y="92296"/>
        <a:ext cx="5688749" cy="477015"/>
      </dsp:txXfrm>
    </dsp:sp>
    <dsp:sp modelId="{52A60D2F-43F4-436E-88AF-2D42657AE687}">
      <dsp:nvSpPr>
        <dsp:cNvPr id="0" name=""/>
        <dsp:cNvSpPr/>
      </dsp:nvSpPr>
      <dsp:spPr>
        <a:xfrm>
          <a:off x="0" y="412"/>
          <a:ext cx="3214437" cy="660782"/>
        </a:xfrm>
        <a:prstGeom prst="roundRect">
          <a:avLst/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none" kern="1200" dirty="0" smtClean="0"/>
            <a:t>Спецтехника для строительства</a:t>
          </a:r>
          <a:endParaRPr lang="ru-RU" sz="1400" u="none" kern="1200" dirty="0"/>
        </a:p>
      </dsp:txBody>
      <dsp:txXfrm>
        <a:off x="32257" y="32669"/>
        <a:ext cx="3149923" cy="596268"/>
      </dsp:txXfrm>
    </dsp:sp>
    <dsp:sp modelId="{3EB5045C-5A72-4B9D-BF3E-50625D4D8800}">
      <dsp:nvSpPr>
        <dsp:cNvPr id="0" name=""/>
        <dsp:cNvSpPr/>
      </dsp:nvSpPr>
      <dsp:spPr>
        <a:xfrm rot="5400000">
          <a:off x="5807401" y="-1832652"/>
          <a:ext cx="528625" cy="5714554"/>
        </a:xfrm>
        <a:prstGeom prst="round2SameRect">
          <a:avLst/>
        </a:prstGeom>
        <a:solidFill>
          <a:srgbClr val="FFD757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kern="1200" dirty="0" smtClean="0"/>
            <a:t>вакуумные машины; подметально-уборочные машины; дорожно-комбинированные машины;  илососные машины;  каналопромывочные машины;  коммунально-уборочная техника на базе трактора; мусоровозы; и др.</a:t>
          </a:r>
          <a:endParaRPr lang="ru-RU" sz="1000" b="1" kern="1200" dirty="0"/>
        </a:p>
      </dsp:txBody>
      <dsp:txXfrm rot="-5400000">
        <a:off x="3214437" y="786117"/>
        <a:ext cx="5688749" cy="477015"/>
      </dsp:txXfrm>
    </dsp:sp>
    <dsp:sp modelId="{1437216F-AD49-4628-B8F0-67D204A1510A}">
      <dsp:nvSpPr>
        <dsp:cNvPr id="0" name=""/>
        <dsp:cNvSpPr/>
      </dsp:nvSpPr>
      <dsp:spPr>
        <a:xfrm>
          <a:off x="0" y="694233"/>
          <a:ext cx="3214437" cy="660782"/>
        </a:xfrm>
        <a:prstGeom prst="roundRect">
          <a:avLst/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none" kern="1200" dirty="0" smtClean="0"/>
            <a:t>Спецтехника для коммунального хозяйства</a:t>
          </a:r>
          <a:endParaRPr lang="ru-RU" sz="1400" u="none" kern="1200" dirty="0"/>
        </a:p>
      </dsp:txBody>
      <dsp:txXfrm>
        <a:off x="32257" y="726490"/>
        <a:ext cx="3149923" cy="596268"/>
      </dsp:txXfrm>
    </dsp:sp>
    <dsp:sp modelId="{84046347-DD5E-4250-9230-E3AC5172AA6C}">
      <dsp:nvSpPr>
        <dsp:cNvPr id="0" name=""/>
        <dsp:cNvSpPr/>
      </dsp:nvSpPr>
      <dsp:spPr>
        <a:xfrm rot="5400000">
          <a:off x="5807401" y="-1138830"/>
          <a:ext cx="528625" cy="5714554"/>
        </a:xfrm>
        <a:prstGeom prst="round2SameRect">
          <a:avLst/>
        </a:prstGeom>
        <a:solidFill>
          <a:srgbClr val="FFD757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kern="1200" dirty="0" smtClean="0"/>
            <a:t>автовышки (автогидроподъемники); катки дорожные; асфальтоукладчики и др.</a:t>
          </a:r>
          <a:endParaRPr lang="ru-RU" sz="1000" b="1" kern="1200" dirty="0"/>
        </a:p>
      </dsp:txBody>
      <dsp:txXfrm rot="-5400000">
        <a:off x="3214437" y="1479939"/>
        <a:ext cx="5688749" cy="477015"/>
      </dsp:txXfrm>
    </dsp:sp>
    <dsp:sp modelId="{C6B88F39-B3B3-4018-96AD-1B0DF07A5DC4}">
      <dsp:nvSpPr>
        <dsp:cNvPr id="0" name=""/>
        <dsp:cNvSpPr/>
      </dsp:nvSpPr>
      <dsp:spPr>
        <a:xfrm>
          <a:off x="0" y="1388055"/>
          <a:ext cx="3214437" cy="660782"/>
        </a:xfrm>
        <a:prstGeom prst="roundRect">
          <a:avLst/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none" kern="1200" dirty="0" smtClean="0"/>
            <a:t>Спецтехника для дорожного хозяйства</a:t>
          </a:r>
          <a:endParaRPr lang="ru-RU" sz="1400" u="none" kern="1200" dirty="0"/>
        </a:p>
      </dsp:txBody>
      <dsp:txXfrm>
        <a:off x="32257" y="1420312"/>
        <a:ext cx="3149923" cy="596268"/>
      </dsp:txXfrm>
    </dsp:sp>
    <dsp:sp modelId="{545C6A7F-36D7-4E30-BC8B-81239455E27F}">
      <dsp:nvSpPr>
        <dsp:cNvPr id="0" name=""/>
        <dsp:cNvSpPr/>
      </dsp:nvSpPr>
      <dsp:spPr>
        <a:xfrm rot="5400000">
          <a:off x="5807401" y="-445009"/>
          <a:ext cx="528625" cy="5714554"/>
        </a:xfrm>
        <a:prstGeom prst="round2SameRect">
          <a:avLst/>
        </a:prstGeom>
        <a:solidFill>
          <a:srgbClr val="FFD757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b="1" kern="1200" dirty="0" smtClean="0"/>
            <a:t>автобусы; седельные тягачи; полуприцепы (полуприцепы цистерны; самосвальные полуприцепы; полуприцепы-рефрижераторы; бортовые полуприцепы; полуприцепы лесовозы и сортиментовозы; полуприцепы панелевозы; полуприцепы тяжеловозы); прицепы  (бортовые прицепы, самосвальные прицепы, прицепы-шасси); фургоны грузовые (изотермические фургоны, промтоварные, рефрижераторы, хлебные фургоны, мебельные фургоны) и др.</a:t>
          </a:r>
          <a:endParaRPr lang="ru-RU" sz="800" b="1" kern="1200" dirty="0"/>
        </a:p>
      </dsp:txBody>
      <dsp:txXfrm rot="-5400000">
        <a:off x="3214437" y="2173760"/>
        <a:ext cx="5688749" cy="477015"/>
      </dsp:txXfrm>
    </dsp:sp>
    <dsp:sp modelId="{0F40D44F-DF70-47D4-8F8F-E9056A2EEA59}">
      <dsp:nvSpPr>
        <dsp:cNvPr id="0" name=""/>
        <dsp:cNvSpPr/>
      </dsp:nvSpPr>
      <dsp:spPr>
        <a:xfrm>
          <a:off x="0" y="2081876"/>
          <a:ext cx="3214437" cy="660782"/>
        </a:xfrm>
        <a:prstGeom prst="roundRect">
          <a:avLst/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none" kern="1200" dirty="0" smtClean="0"/>
            <a:t>Спецтехника пассажирская и грузовая</a:t>
          </a:r>
          <a:endParaRPr lang="ru-RU" sz="1400" u="none" kern="1200" dirty="0"/>
        </a:p>
      </dsp:txBody>
      <dsp:txXfrm>
        <a:off x="32257" y="2114133"/>
        <a:ext cx="3149923" cy="596268"/>
      </dsp:txXfrm>
    </dsp:sp>
    <dsp:sp modelId="{B81CC7DB-20CB-4001-8703-A8320506E9B0}">
      <dsp:nvSpPr>
        <dsp:cNvPr id="0" name=""/>
        <dsp:cNvSpPr/>
      </dsp:nvSpPr>
      <dsp:spPr>
        <a:xfrm rot="5400000">
          <a:off x="5807401" y="248812"/>
          <a:ext cx="528625" cy="5714554"/>
        </a:xfrm>
        <a:prstGeom prst="round2SameRect">
          <a:avLst/>
        </a:prstGeom>
        <a:solidFill>
          <a:srgbClr val="FFD757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kern="1200" dirty="0" smtClean="0"/>
            <a:t>лесовозная техника, лесозаготовительная техника; машины трелевочные и др.</a:t>
          </a:r>
          <a:endParaRPr lang="ru-RU" sz="1000" b="1" kern="1200" dirty="0"/>
        </a:p>
      </dsp:txBody>
      <dsp:txXfrm rot="-5400000">
        <a:off x="3214437" y="2867582"/>
        <a:ext cx="5688749" cy="477015"/>
      </dsp:txXfrm>
    </dsp:sp>
    <dsp:sp modelId="{F9E930AC-67F2-44B2-8AC9-52CBF5A12E28}">
      <dsp:nvSpPr>
        <dsp:cNvPr id="0" name=""/>
        <dsp:cNvSpPr/>
      </dsp:nvSpPr>
      <dsp:spPr>
        <a:xfrm>
          <a:off x="0" y="2775698"/>
          <a:ext cx="3214437" cy="660782"/>
        </a:xfrm>
        <a:prstGeom prst="roundRect">
          <a:avLst/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none" kern="1200" dirty="0" smtClean="0"/>
            <a:t>Спецтехника для лесного хозяйства</a:t>
          </a:r>
          <a:endParaRPr lang="ru-RU" sz="1400" u="none" kern="1200" dirty="0"/>
        </a:p>
      </dsp:txBody>
      <dsp:txXfrm>
        <a:off x="32257" y="2807955"/>
        <a:ext cx="3149923" cy="596268"/>
      </dsp:txXfrm>
    </dsp:sp>
    <dsp:sp modelId="{808ADB4B-5200-4C96-B3E6-0686974F5210}">
      <dsp:nvSpPr>
        <dsp:cNvPr id="0" name=""/>
        <dsp:cNvSpPr/>
      </dsp:nvSpPr>
      <dsp:spPr>
        <a:xfrm rot="5400000">
          <a:off x="5807401" y="942633"/>
          <a:ext cx="528625" cy="5714554"/>
        </a:xfrm>
        <a:prstGeom prst="round2SameRect">
          <a:avLst/>
        </a:prstGeom>
        <a:solidFill>
          <a:srgbClr val="FFD757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kern="1200" dirty="0" smtClean="0"/>
            <a:t>комбайны; уборочные машины и др.</a:t>
          </a:r>
          <a:endParaRPr lang="ru-RU" sz="1000" b="1" kern="1200" dirty="0"/>
        </a:p>
      </dsp:txBody>
      <dsp:txXfrm rot="-5400000">
        <a:off x="3214437" y="3561403"/>
        <a:ext cx="5688749" cy="477015"/>
      </dsp:txXfrm>
    </dsp:sp>
    <dsp:sp modelId="{8CCF5E31-6A32-486C-A971-BB2568838E72}">
      <dsp:nvSpPr>
        <dsp:cNvPr id="0" name=""/>
        <dsp:cNvSpPr/>
      </dsp:nvSpPr>
      <dsp:spPr>
        <a:xfrm>
          <a:off x="0" y="3469519"/>
          <a:ext cx="3214437" cy="660782"/>
        </a:xfrm>
        <a:prstGeom prst="roundRect">
          <a:avLst/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none" kern="1200" dirty="0" smtClean="0"/>
            <a:t>Спецтехника для сельского хозяйства</a:t>
          </a:r>
          <a:endParaRPr lang="ru-RU" sz="1400" u="none" kern="1200" dirty="0"/>
        </a:p>
      </dsp:txBody>
      <dsp:txXfrm>
        <a:off x="32257" y="3501776"/>
        <a:ext cx="3149923" cy="596268"/>
      </dsp:txXfrm>
    </dsp:sp>
    <dsp:sp modelId="{9D7CA08E-2B4F-4CEF-8984-758711195BA2}">
      <dsp:nvSpPr>
        <dsp:cNvPr id="0" name=""/>
        <dsp:cNvSpPr/>
      </dsp:nvSpPr>
      <dsp:spPr>
        <a:xfrm rot="5400000">
          <a:off x="5807401" y="1636455"/>
          <a:ext cx="528625" cy="5714554"/>
        </a:xfrm>
        <a:prstGeom prst="round2SameRect">
          <a:avLst/>
        </a:prstGeom>
        <a:solidFill>
          <a:srgbClr val="FFD757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b="1" kern="1200" dirty="0" smtClean="0"/>
            <a:t>автоэвакуаторы; аэродромные топливозаправщики; автогрейдеры; бурильно-крановые машины; бурильно-сваебойные машины; геологоразведочные бурильные установки; газозаправщики; спецтехника для перевозки сыпучих грузов (муковозы; цементовозы); передвижные АЗС; снегопогрузчики;  тракторы; топливозаправщики; фронтальные погрузчики и иные виды спецтехники.</a:t>
          </a:r>
          <a:endParaRPr lang="ru-RU" sz="1000" b="1" kern="1200" dirty="0"/>
        </a:p>
      </dsp:txBody>
      <dsp:txXfrm rot="-5400000">
        <a:off x="3214437" y="4255225"/>
        <a:ext cx="5688749" cy="477015"/>
      </dsp:txXfrm>
    </dsp:sp>
    <dsp:sp modelId="{E9B4D165-AAB7-4DC1-B336-C6C34096CBB6}">
      <dsp:nvSpPr>
        <dsp:cNvPr id="0" name=""/>
        <dsp:cNvSpPr/>
      </dsp:nvSpPr>
      <dsp:spPr>
        <a:xfrm>
          <a:off x="0" y="4163341"/>
          <a:ext cx="3214437" cy="660782"/>
        </a:xfrm>
        <a:prstGeom prst="roundRect">
          <a:avLst/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none" kern="1200" dirty="0" smtClean="0"/>
            <a:t>Прочая спецтехника</a:t>
          </a:r>
          <a:endParaRPr lang="ru-RU" sz="1400" b="1" u="none" kern="1200" dirty="0"/>
        </a:p>
      </dsp:txBody>
      <dsp:txXfrm>
        <a:off x="32257" y="4195598"/>
        <a:ext cx="3149923" cy="5962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26010" y="130985"/>
          <a:ext cx="1270221" cy="1270221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chemeClr val="bg1"/>
              </a:solidFill>
            </a:rPr>
            <a:t>от </a:t>
          </a:r>
          <a:r>
            <a:rPr lang="ru-RU" sz="1000" b="1" kern="1200" dirty="0" smtClean="0">
              <a:solidFill>
                <a:schemeClr val="bg1"/>
              </a:solidFill>
            </a:rPr>
            <a:t>2</a:t>
          </a:r>
          <a:r>
            <a:rPr lang="ru-RU" sz="600" kern="1200" dirty="0" smtClean="0">
              <a:solidFill>
                <a:schemeClr val="bg1"/>
              </a:solidFill>
            </a:rPr>
            <a:t> до</a:t>
          </a:r>
          <a:r>
            <a:rPr lang="ru-RU" sz="600" b="1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7</a:t>
          </a:r>
          <a:r>
            <a:rPr lang="ru-RU" sz="600" b="1" kern="1200" dirty="0" smtClean="0">
              <a:solidFill>
                <a:schemeClr val="bg1"/>
              </a:solidFill>
            </a:rPr>
            <a:t> </a:t>
          </a:r>
          <a:r>
            <a:rPr lang="ru-RU" sz="600" b="0" kern="1200" dirty="0" smtClean="0">
              <a:solidFill>
                <a:schemeClr val="bg1"/>
              </a:solidFill>
            </a:rPr>
            <a:t>лет</a:t>
          </a:r>
          <a:endParaRPr lang="ru-RU" sz="900" kern="1200" dirty="0"/>
        </a:p>
      </dsp:txBody>
      <dsp:txXfrm>
        <a:off x="795447" y="400152"/>
        <a:ext cx="453650" cy="378042"/>
      </dsp:txXfrm>
    </dsp:sp>
    <dsp:sp modelId="{0A24C628-8A94-44C5-8BBA-588866CEED30}">
      <dsp:nvSpPr>
        <dsp:cNvPr id="0" name=""/>
        <dsp:cNvSpPr/>
      </dsp:nvSpPr>
      <dsp:spPr>
        <a:xfrm>
          <a:off x="120973" y="176351"/>
          <a:ext cx="1270221" cy="1270221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6,75 </a:t>
          </a:r>
          <a:r>
            <a:rPr lang="ru-RU" sz="1000" b="0" kern="1200" dirty="0" smtClean="0">
              <a:solidFill>
                <a:schemeClr val="bg1"/>
              </a:solidFill>
            </a:rPr>
            <a:t>%</a:t>
          </a:r>
          <a:endParaRPr lang="ru-RU" sz="1000" b="0" kern="1200" dirty="0">
            <a:solidFill>
              <a:schemeClr val="tx1"/>
            </a:solidFill>
          </a:endParaRPr>
        </a:p>
      </dsp:txBody>
      <dsp:txXfrm>
        <a:off x="423407" y="1000483"/>
        <a:ext cx="680476" cy="332677"/>
      </dsp:txXfrm>
    </dsp:sp>
    <dsp:sp modelId="{46B20533-4041-4CAF-8619-42837A7B5201}">
      <dsp:nvSpPr>
        <dsp:cNvPr id="0" name=""/>
        <dsp:cNvSpPr/>
      </dsp:nvSpPr>
      <dsp:spPr>
        <a:xfrm>
          <a:off x="94812" y="130985"/>
          <a:ext cx="1270221" cy="1270221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kern="1200" dirty="0" smtClean="0">
              <a:solidFill>
                <a:schemeClr val="bg1"/>
              </a:solidFill>
            </a:rPr>
            <a:t>от</a:t>
          </a:r>
          <a:r>
            <a:rPr lang="ru-RU" sz="1000" b="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60</a:t>
          </a:r>
          <a:r>
            <a:rPr lang="ru-RU" sz="600" b="0" kern="1200" dirty="0" smtClean="0">
              <a:solidFill>
                <a:schemeClr val="bg1"/>
              </a:solidFill>
            </a:rPr>
            <a:t> до </a:t>
          </a:r>
          <a:r>
            <a:rPr lang="ru-RU" sz="1000" b="1" kern="1200" dirty="0" smtClean="0">
              <a:solidFill>
                <a:schemeClr val="bg1"/>
              </a:solidFill>
            </a:rPr>
            <a:t>150</a:t>
          </a:r>
          <a:endParaRPr lang="ru-RU" sz="1000" b="0" kern="1200" dirty="0" smtClean="0">
            <a:solidFill>
              <a:schemeClr val="bg1"/>
            </a:solidFill>
          </a:endParaRP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kern="1200" dirty="0" smtClean="0">
              <a:solidFill>
                <a:schemeClr val="bg1"/>
              </a:solidFill>
            </a:rPr>
            <a:t>млн. руб. **</a:t>
          </a:r>
          <a:endParaRPr lang="ru-RU" sz="600" b="0" kern="1200" dirty="0"/>
        </a:p>
      </dsp:txBody>
      <dsp:txXfrm>
        <a:off x="241947" y="400152"/>
        <a:ext cx="453650" cy="378042"/>
      </dsp:txXfrm>
    </dsp:sp>
    <dsp:sp modelId="{FE3541EB-E5DD-4E4B-B344-D358BBA22619}">
      <dsp:nvSpPr>
        <dsp:cNvPr id="0" name=""/>
        <dsp:cNvSpPr/>
      </dsp:nvSpPr>
      <dsp:spPr>
        <a:xfrm>
          <a:off x="63998" y="51382"/>
          <a:ext cx="1427487" cy="1427487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42340" y="97637"/>
          <a:ext cx="1427487" cy="1427487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16075" y="52353"/>
          <a:ext cx="1427487" cy="1427487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26010" y="130985"/>
          <a:ext cx="1270221" cy="1270221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0" kern="1200" dirty="0" smtClean="0">
              <a:solidFill>
                <a:schemeClr val="bg1"/>
              </a:solidFill>
            </a:rPr>
            <a:t>От </a:t>
          </a:r>
          <a:r>
            <a:rPr lang="ru-RU" sz="1000" b="1" kern="1200" dirty="0" smtClean="0">
              <a:solidFill>
                <a:schemeClr val="bg1"/>
              </a:solidFill>
            </a:rPr>
            <a:t>1</a:t>
          </a:r>
          <a:r>
            <a:rPr lang="ru-RU" sz="800" b="0" kern="1200" dirty="0" smtClean="0">
              <a:solidFill>
                <a:schemeClr val="bg1"/>
              </a:solidFill>
            </a:rPr>
            <a:t> </a:t>
          </a:r>
          <a:r>
            <a:rPr lang="ru-RU" sz="600" b="0" kern="1200" dirty="0" smtClean="0">
              <a:solidFill>
                <a:schemeClr val="bg1"/>
              </a:solidFill>
            </a:rPr>
            <a:t>года до </a:t>
          </a:r>
          <a:r>
            <a:rPr lang="en-US" sz="1000" b="1" kern="1200" dirty="0" smtClean="0">
              <a:solidFill>
                <a:schemeClr val="bg1"/>
              </a:solidFill>
            </a:rPr>
            <a:t>5</a:t>
          </a:r>
          <a:r>
            <a:rPr lang="ru-RU" sz="800" b="0" kern="1200" dirty="0" smtClean="0">
              <a:solidFill>
                <a:schemeClr val="bg1"/>
              </a:solidFill>
            </a:rPr>
            <a:t> </a:t>
          </a:r>
          <a:r>
            <a:rPr lang="ru-RU" sz="600" b="0" kern="1200" dirty="0" smtClean="0">
              <a:solidFill>
                <a:schemeClr val="bg1"/>
              </a:solidFill>
            </a:rPr>
            <a:t>лет</a:t>
          </a:r>
          <a:endParaRPr lang="ru-RU" sz="600" kern="1200" dirty="0"/>
        </a:p>
      </dsp:txBody>
      <dsp:txXfrm>
        <a:off x="795447" y="400152"/>
        <a:ext cx="453650" cy="378042"/>
      </dsp:txXfrm>
    </dsp:sp>
    <dsp:sp modelId="{0A24C628-8A94-44C5-8BBA-588866CEED30}">
      <dsp:nvSpPr>
        <dsp:cNvPr id="0" name=""/>
        <dsp:cNvSpPr/>
      </dsp:nvSpPr>
      <dsp:spPr>
        <a:xfrm>
          <a:off x="120973" y="176351"/>
          <a:ext cx="1270221" cy="1270221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5,5 % </a:t>
          </a:r>
          <a:r>
            <a:rPr lang="ru-RU" sz="600" b="0" kern="1200" dirty="0" smtClean="0">
              <a:solidFill>
                <a:schemeClr val="bg1"/>
              </a:solidFill>
            </a:rPr>
            <a:t>годовых в долларах США</a:t>
          </a:r>
          <a:endParaRPr lang="ru-RU" sz="600" b="0" kern="1200" dirty="0">
            <a:solidFill>
              <a:schemeClr val="tx1"/>
            </a:solidFill>
          </a:endParaRPr>
        </a:p>
      </dsp:txBody>
      <dsp:txXfrm>
        <a:off x="423407" y="1000483"/>
        <a:ext cx="680476" cy="332677"/>
      </dsp:txXfrm>
    </dsp:sp>
    <dsp:sp modelId="{46B20533-4041-4CAF-8619-42837A7B5201}">
      <dsp:nvSpPr>
        <dsp:cNvPr id="0" name=""/>
        <dsp:cNvSpPr/>
      </dsp:nvSpPr>
      <dsp:spPr>
        <a:xfrm>
          <a:off x="94812" y="130985"/>
          <a:ext cx="1270221" cy="1270221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kern="1200" dirty="0" smtClean="0">
              <a:solidFill>
                <a:schemeClr val="bg1"/>
              </a:solidFill>
            </a:rPr>
            <a:t>до </a:t>
          </a:r>
          <a:r>
            <a:rPr lang="ru-RU" sz="1000" b="1" kern="1200" dirty="0" smtClean="0">
              <a:solidFill>
                <a:schemeClr val="bg1"/>
              </a:solidFill>
            </a:rPr>
            <a:t>60</a:t>
          </a:r>
          <a:r>
            <a:rPr lang="ru-RU" sz="600" b="1" kern="1200" dirty="0" smtClean="0">
              <a:solidFill>
                <a:schemeClr val="bg1"/>
              </a:solidFill>
            </a:rPr>
            <a:t> </a:t>
          </a:r>
          <a:r>
            <a:rPr lang="ru-RU" sz="600" b="0" kern="1200" dirty="0" smtClean="0">
              <a:solidFill>
                <a:schemeClr val="bg1"/>
              </a:solidFill>
            </a:rPr>
            <a:t>млн. руб. или эквивалент в </a:t>
          </a:r>
          <a:r>
            <a:rPr lang="en-US" sz="600" b="0" kern="1200" dirty="0" smtClean="0">
              <a:solidFill>
                <a:schemeClr val="bg1"/>
              </a:solidFill>
            </a:rPr>
            <a:t>$ </a:t>
          </a:r>
          <a:r>
            <a:rPr lang="ru-RU" sz="600" b="0" kern="1200" dirty="0" smtClean="0">
              <a:solidFill>
                <a:schemeClr val="bg1"/>
              </a:solidFill>
            </a:rPr>
            <a:t>США**</a:t>
          </a:r>
          <a:endParaRPr lang="ru-RU" sz="600" b="0" kern="1200" dirty="0"/>
        </a:p>
      </dsp:txBody>
      <dsp:txXfrm>
        <a:off x="241947" y="400152"/>
        <a:ext cx="453650" cy="378042"/>
      </dsp:txXfrm>
    </dsp:sp>
    <dsp:sp modelId="{FE3541EB-E5DD-4E4B-B344-D358BBA22619}">
      <dsp:nvSpPr>
        <dsp:cNvPr id="0" name=""/>
        <dsp:cNvSpPr/>
      </dsp:nvSpPr>
      <dsp:spPr>
        <a:xfrm>
          <a:off x="63998" y="51382"/>
          <a:ext cx="1427487" cy="1427487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42340" y="97637"/>
          <a:ext cx="1427487" cy="1427487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16075" y="52353"/>
          <a:ext cx="1427487" cy="1427487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47134" y="165280"/>
          <a:ext cx="1270221" cy="1270221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5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600" kern="1200" dirty="0" smtClean="0">
              <a:solidFill>
                <a:schemeClr val="bg1"/>
              </a:solidFill>
            </a:rPr>
            <a:t>лет</a:t>
          </a:r>
          <a:endParaRPr lang="ru-RU" sz="600" kern="1200" dirty="0"/>
        </a:p>
      </dsp:txBody>
      <dsp:txXfrm>
        <a:off x="816571" y="434447"/>
        <a:ext cx="453650" cy="378042"/>
      </dsp:txXfrm>
    </dsp:sp>
    <dsp:sp modelId="{0A24C628-8A94-44C5-8BBA-588866CEED30}">
      <dsp:nvSpPr>
        <dsp:cNvPr id="0" name=""/>
        <dsp:cNvSpPr/>
      </dsp:nvSpPr>
      <dsp:spPr>
        <a:xfrm>
          <a:off x="120973" y="210646"/>
          <a:ext cx="1270221" cy="1270221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8</a:t>
          </a:r>
          <a:r>
            <a:rPr lang="en-US" sz="1000" b="1" kern="1200" dirty="0" smtClean="0">
              <a:solidFill>
                <a:schemeClr val="bg1"/>
              </a:solidFill>
            </a:rPr>
            <a:t> </a:t>
          </a:r>
          <a:r>
            <a:rPr lang="ru-RU" sz="1000" b="0" kern="1200" dirty="0" smtClean="0">
              <a:solidFill>
                <a:schemeClr val="bg1"/>
              </a:solidFill>
            </a:rPr>
            <a:t>%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bg1"/>
              </a:solidFill>
            </a:rPr>
            <a:t>6</a:t>
          </a:r>
          <a:r>
            <a:rPr lang="ru-RU" sz="1000" b="1" kern="1200" dirty="0" smtClean="0">
              <a:solidFill>
                <a:schemeClr val="bg1"/>
              </a:solidFill>
            </a:rPr>
            <a:t>,75</a:t>
          </a:r>
          <a:r>
            <a:rPr lang="en-US" sz="1000" b="1" kern="1200" dirty="0" smtClean="0">
              <a:solidFill>
                <a:schemeClr val="bg1"/>
              </a:solidFill>
            </a:rPr>
            <a:t> </a:t>
          </a:r>
          <a:r>
            <a:rPr lang="ru-RU" sz="1000" b="0" kern="1200" dirty="0" smtClean="0">
              <a:solidFill>
                <a:schemeClr val="bg1"/>
              </a:solidFill>
            </a:rPr>
            <a:t>%</a:t>
          </a:r>
          <a:r>
            <a:rPr lang="ru-RU" sz="1400" b="1" kern="1200" dirty="0" smtClean="0">
              <a:solidFill>
                <a:schemeClr val="bg1"/>
              </a:solidFill>
            </a:rPr>
            <a:t>*</a:t>
          </a:r>
          <a:endParaRPr lang="ru-RU" sz="900" kern="1200" dirty="0">
            <a:solidFill>
              <a:schemeClr val="tx1"/>
            </a:solidFill>
          </a:endParaRPr>
        </a:p>
      </dsp:txBody>
      <dsp:txXfrm>
        <a:off x="423407" y="1034778"/>
        <a:ext cx="680476" cy="332677"/>
      </dsp:txXfrm>
    </dsp:sp>
    <dsp:sp modelId="{46B20533-4041-4CAF-8619-42837A7B5201}">
      <dsp:nvSpPr>
        <dsp:cNvPr id="0" name=""/>
        <dsp:cNvSpPr/>
      </dsp:nvSpPr>
      <dsp:spPr>
        <a:xfrm>
          <a:off x="94812" y="165280"/>
          <a:ext cx="1270221" cy="1270221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kern="1200" dirty="0" smtClean="0">
              <a:solidFill>
                <a:schemeClr val="bg1"/>
              </a:solidFill>
            </a:rPr>
            <a:t>до</a:t>
          </a:r>
          <a:r>
            <a:rPr lang="ru-RU" sz="900" b="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60 </a:t>
          </a:r>
          <a:r>
            <a:rPr lang="ru-RU" sz="600" b="0" kern="1200" dirty="0" smtClean="0">
              <a:solidFill>
                <a:schemeClr val="bg1"/>
              </a:solidFill>
            </a:rPr>
            <a:t>млн. руб. ***</a:t>
          </a:r>
          <a:endParaRPr lang="ru-RU" sz="600" b="0" kern="1200" dirty="0"/>
        </a:p>
      </dsp:txBody>
      <dsp:txXfrm>
        <a:off x="241947" y="434447"/>
        <a:ext cx="453650" cy="378042"/>
      </dsp:txXfrm>
    </dsp:sp>
    <dsp:sp modelId="{FE3541EB-E5DD-4E4B-B344-D358BBA22619}">
      <dsp:nvSpPr>
        <dsp:cNvPr id="0" name=""/>
        <dsp:cNvSpPr/>
      </dsp:nvSpPr>
      <dsp:spPr>
        <a:xfrm>
          <a:off x="84679" y="87761"/>
          <a:ext cx="1427487" cy="1427487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42340" y="131932"/>
          <a:ext cx="1427487" cy="1427487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16075" y="86648"/>
          <a:ext cx="1427487" cy="1427487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26010" y="130985"/>
          <a:ext cx="1270221" cy="1270221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0" kern="1200" dirty="0" smtClean="0">
              <a:solidFill>
                <a:schemeClr val="bg1"/>
              </a:solidFill>
            </a:rPr>
            <a:t>От </a:t>
          </a:r>
          <a:r>
            <a:rPr lang="ru-RU" sz="1000" b="1" kern="1200" dirty="0" smtClean="0">
              <a:solidFill>
                <a:schemeClr val="bg1"/>
              </a:solidFill>
            </a:rPr>
            <a:t>1</a:t>
          </a:r>
          <a:r>
            <a:rPr lang="ru-RU" sz="800" b="0" kern="1200" dirty="0" smtClean="0">
              <a:solidFill>
                <a:schemeClr val="bg1"/>
              </a:solidFill>
            </a:rPr>
            <a:t> </a:t>
          </a:r>
          <a:r>
            <a:rPr lang="ru-RU" sz="600" b="0" kern="1200" dirty="0" smtClean="0">
              <a:solidFill>
                <a:schemeClr val="bg1"/>
              </a:solidFill>
            </a:rPr>
            <a:t>года до </a:t>
          </a:r>
          <a:r>
            <a:rPr lang="en-US" sz="1000" b="1" kern="1200" dirty="0" smtClean="0">
              <a:solidFill>
                <a:schemeClr val="bg1"/>
              </a:solidFill>
            </a:rPr>
            <a:t>5</a:t>
          </a:r>
          <a:r>
            <a:rPr lang="ru-RU" sz="800" b="0" kern="1200" dirty="0" smtClean="0">
              <a:solidFill>
                <a:schemeClr val="bg1"/>
              </a:solidFill>
            </a:rPr>
            <a:t> </a:t>
          </a:r>
          <a:r>
            <a:rPr lang="ru-RU" sz="600" b="0" kern="1200" dirty="0" smtClean="0">
              <a:solidFill>
                <a:schemeClr val="bg1"/>
              </a:solidFill>
            </a:rPr>
            <a:t>лет</a:t>
          </a:r>
          <a:endParaRPr lang="ru-RU" sz="600" kern="1200" dirty="0"/>
        </a:p>
      </dsp:txBody>
      <dsp:txXfrm>
        <a:off x="795447" y="400152"/>
        <a:ext cx="453650" cy="378042"/>
      </dsp:txXfrm>
    </dsp:sp>
    <dsp:sp modelId="{0A24C628-8A94-44C5-8BBA-588866CEED30}">
      <dsp:nvSpPr>
        <dsp:cNvPr id="0" name=""/>
        <dsp:cNvSpPr/>
      </dsp:nvSpPr>
      <dsp:spPr>
        <a:xfrm>
          <a:off x="120973" y="176351"/>
          <a:ext cx="1270221" cy="1270221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5,25 % </a:t>
          </a:r>
          <a:r>
            <a:rPr lang="ru-RU" sz="600" b="0" kern="1200" dirty="0" smtClean="0">
              <a:solidFill>
                <a:schemeClr val="bg1"/>
              </a:solidFill>
            </a:rPr>
            <a:t>годовых в долларах США</a:t>
          </a:r>
          <a:endParaRPr lang="ru-RU" sz="600" b="0" kern="1200" dirty="0">
            <a:solidFill>
              <a:schemeClr val="tx1"/>
            </a:solidFill>
          </a:endParaRPr>
        </a:p>
      </dsp:txBody>
      <dsp:txXfrm>
        <a:off x="423407" y="1000483"/>
        <a:ext cx="680476" cy="332677"/>
      </dsp:txXfrm>
    </dsp:sp>
    <dsp:sp modelId="{46B20533-4041-4CAF-8619-42837A7B5201}">
      <dsp:nvSpPr>
        <dsp:cNvPr id="0" name=""/>
        <dsp:cNvSpPr/>
      </dsp:nvSpPr>
      <dsp:spPr>
        <a:xfrm>
          <a:off x="94812" y="130985"/>
          <a:ext cx="1270221" cy="1270221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kern="1200" dirty="0" smtClean="0">
              <a:solidFill>
                <a:schemeClr val="bg1"/>
              </a:solidFill>
            </a:rPr>
            <a:t>от </a:t>
          </a:r>
          <a:r>
            <a:rPr lang="ru-RU" sz="800" b="1" kern="1200" dirty="0" smtClean="0">
              <a:solidFill>
                <a:schemeClr val="bg1"/>
              </a:solidFill>
            </a:rPr>
            <a:t>60</a:t>
          </a:r>
          <a:r>
            <a:rPr lang="ru-RU" sz="600" b="0" kern="1200" dirty="0" smtClean="0">
              <a:solidFill>
                <a:schemeClr val="bg1"/>
              </a:solidFill>
            </a:rPr>
            <a:t> до </a:t>
          </a:r>
          <a:r>
            <a:rPr lang="ru-RU" sz="800" b="1" kern="1200" dirty="0" smtClean="0">
              <a:solidFill>
                <a:schemeClr val="bg1"/>
              </a:solidFill>
            </a:rPr>
            <a:t>150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" b="0" kern="1200" dirty="0" smtClean="0">
              <a:solidFill>
                <a:schemeClr val="bg1"/>
              </a:solidFill>
            </a:rPr>
            <a:t>млн. руб. или эквивалент в </a:t>
          </a:r>
          <a:r>
            <a:rPr lang="en-US" sz="580" b="0" kern="1200" dirty="0" smtClean="0">
              <a:solidFill>
                <a:schemeClr val="bg1"/>
              </a:solidFill>
            </a:rPr>
            <a:t>$ </a:t>
          </a:r>
          <a:r>
            <a:rPr lang="ru-RU" sz="580" b="0" kern="1200" dirty="0" smtClean="0">
              <a:solidFill>
                <a:schemeClr val="bg1"/>
              </a:solidFill>
            </a:rPr>
            <a:t>США**</a:t>
          </a:r>
          <a:endParaRPr lang="ru-RU" sz="580" b="0" kern="1200" dirty="0"/>
        </a:p>
      </dsp:txBody>
      <dsp:txXfrm>
        <a:off x="241947" y="400152"/>
        <a:ext cx="453650" cy="378042"/>
      </dsp:txXfrm>
    </dsp:sp>
    <dsp:sp modelId="{FE3541EB-E5DD-4E4B-B344-D358BBA22619}">
      <dsp:nvSpPr>
        <dsp:cNvPr id="0" name=""/>
        <dsp:cNvSpPr/>
      </dsp:nvSpPr>
      <dsp:spPr>
        <a:xfrm>
          <a:off x="63998" y="51382"/>
          <a:ext cx="1427487" cy="1427487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42340" y="97637"/>
          <a:ext cx="1427487" cy="1427487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1" y="52353"/>
          <a:ext cx="1427487" cy="1427487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39091" y="204928"/>
          <a:ext cx="1402087" cy="1402087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chemeClr val="bg1"/>
              </a:solidFill>
            </a:rPr>
            <a:t>от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1</a:t>
          </a:r>
          <a:r>
            <a:rPr lang="ru-RU" sz="600" kern="1200" dirty="0" smtClean="0">
              <a:solidFill>
                <a:schemeClr val="bg1"/>
              </a:solidFill>
            </a:rPr>
            <a:t>до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5 </a:t>
          </a:r>
          <a:r>
            <a:rPr lang="ru-RU" sz="600" b="0" kern="1200" dirty="0" smtClean="0">
              <a:solidFill>
                <a:schemeClr val="bg1"/>
              </a:solidFill>
            </a:rPr>
            <a:t>лет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endParaRPr lang="ru-RU" sz="900" kern="1200" dirty="0"/>
        </a:p>
      </dsp:txBody>
      <dsp:txXfrm>
        <a:off x="878025" y="502037"/>
        <a:ext cx="500745" cy="417288"/>
      </dsp:txXfrm>
    </dsp:sp>
    <dsp:sp modelId="{0A24C628-8A94-44C5-8BBA-588866CEED30}">
      <dsp:nvSpPr>
        <dsp:cNvPr id="0" name=""/>
        <dsp:cNvSpPr/>
      </dsp:nvSpPr>
      <dsp:spPr>
        <a:xfrm>
          <a:off x="133532" y="255003"/>
          <a:ext cx="1402087" cy="1402087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10</a:t>
          </a:r>
          <a:r>
            <a:rPr lang="ru-RU" sz="1000" b="0" kern="1200" dirty="0" smtClean="0">
              <a:solidFill>
                <a:schemeClr val="bg1"/>
              </a:solidFill>
            </a:rPr>
            <a:t>%</a:t>
          </a:r>
          <a:r>
            <a:rPr lang="ru-RU" sz="1000" b="1" kern="1200" dirty="0" smtClean="0">
              <a:solidFill>
                <a:schemeClr val="bg1"/>
              </a:solidFill>
            </a:rPr>
            <a:t> </a:t>
          </a:r>
          <a:endParaRPr lang="ru-RU" sz="900" b="0" kern="1200" dirty="0">
            <a:solidFill>
              <a:schemeClr val="tx1"/>
            </a:solidFill>
          </a:endParaRPr>
        </a:p>
      </dsp:txBody>
      <dsp:txXfrm>
        <a:off x="467362" y="1164691"/>
        <a:ext cx="751118" cy="367213"/>
      </dsp:txXfrm>
    </dsp:sp>
    <dsp:sp modelId="{46B20533-4041-4CAF-8619-42837A7B5201}">
      <dsp:nvSpPr>
        <dsp:cNvPr id="0" name=""/>
        <dsp:cNvSpPr/>
      </dsp:nvSpPr>
      <dsp:spPr>
        <a:xfrm>
          <a:off x="104655" y="204928"/>
          <a:ext cx="1402087" cy="1402087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kern="1200" dirty="0" smtClean="0">
              <a:solidFill>
                <a:schemeClr val="bg1"/>
              </a:solidFill>
            </a:rPr>
            <a:t>до</a:t>
          </a:r>
          <a:r>
            <a:rPr lang="ru-RU" sz="900" b="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60 </a:t>
          </a:r>
          <a:r>
            <a:rPr lang="ru-RU" sz="600" b="0" kern="1200" dirty="0" smtClean="0">
              <a:solidFill>
                <a:schemeClr val="bg1"/>
              </a:solidFill>
            </a:rPr>
            <a:t>млн. руб. *</a:t>
          </a:r>
          <a:endParaRPr lang="ru-RU" sz="600" b="0" kern="1200" dirty="0"/>
        </a:p>
      </dsp:txBody>
      <dsp:txXfrm>
        <a:off x="267064" y="502037"/>
        <a:ext cx="500745" cy="417288"/>
      </dsp:txXfrm>
    </dsp:sp>
    <dsp:sp modelId="{FE3541EB-E5DD-4E4B-B344-D358BBA22619}">
      <dsp:nvSpPr>
        <dsp:cNvPr id="0" name=""/>
        <dsp:cNvSpPr/>
      </dsp:nvSpPr>
      <dsp:spPr>
        <a:xfrm>
          <a:off x="70153" y="119361"/>
          <a:ext cx="1575679" cy="1575679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46736" y="168118"/>
          <a:ext cx="1575679" cy="1575679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2" y="118132"/>
          <a:ext cx="1575679" cy="1575679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233168" y="111737"/>
          <a:ext cx="1443995" cy="1443995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chemeClr val="bg1"/>
              </a:solidFill>
            </a:rPr>
            <a:t>до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1 </a:t>
          </a:r>
          <a:r>
            <a:rPr lang="ru-RU" sz="600" b="0" kern="1200" dirty="0" smtClean="0">
              <a:solidFill>
                <a:schemeClr val="bg1"/>
              </a:solidFill>
            </a:rPr>
            <a:t>года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endParaRPr lang="ru-RU" sz="900" kern="1200" dirty="0"/>
        </a:p>
      </dsp:txBody>
      <dsp:txXfrm>
        <a:off x="994188" y="417727"/>
        <a:ext cx="515712" cy="429760"/>
      </dsp:txXfrm>
    </dsp:sp>
    <dsp:sp modelId="{0A24C628-8A94-44C5-8BBA-588866CEED30}">
      <dsp:nvSpPr>
        <dsp:cNvPr id="0" name=""/>
        <dsp:cNvSpPr/>
      </dsp:nvSpPr>
      <dsp:spPr>
        <a:xfrm>
          <a:off x="227442" y="163308"/>
          <a:ext cx="1443995" cy="1443995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1" kern="1200" dirty="0" smtClean="0">
              <a:solidFill>
                <a:schemeClr val="bg1"/>
              </a:solidFill>
            </a:rPr>
            <a:t>8</a:t>
          </a:r>
          <a:r>
            <a:rPr lang="en-US" sz="500" b="0" kern="1200" dirty="0" smtClean="0">
              <a:solidFill>
                <a:schemeClr val="bg1"/>
              </a:solidFill>
            </a:rPr>
            <a:t>%</a:t>
          </a:r>
          <a:r>
            <a:rPr lang="ru-RU" sz="500" b="0" kern="1200" dirty="0" smtClean="0">
              <a:solidFill>
                <a:schemeClr val="bg1"/>
              </a:solidFill>
            </a:rPr>
            <a:t>  - Неторговый сектор;  </a:t>
          </a:r>
          <a:endParaRPr lang="en-US" sz="500" b="0" kern="1200" dirty="0" smtClean="0">
            <a:solidFill>
              <a:schemeClr val="bg1"/>
            </a:solidFill>
          </a:endParaRP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1" kern="1200" dirty="0" smtClean="0">
              <a:solidFill>
                <a:schemeClr val="bg1"/>
              </a:solidFill>
            </a:rPr>
            <a:t>9</a:t>
          </a:r>
          <a:r>
            <a:rPr lang="en-US" sz="500" b="0" kern="1200" dirty="0" smtClean="0">
              <a:solidFill>
                <a:schemeClr val="bg1"/>
              </a:solidFill>
            </a:rPr>
            <a:t>%</a:t>
          </a:r>
          <a:r>
            <a:rPr lang="ru-RU" sz="500" b="1" kern="1200" dirty="0" smtClean="0">
              <a:solidFill>
                <a:schemeClr val="bg1"/>
              </a:solidFill>
            </a:rPr>
            <a:t> </a:t>
          </a:r>
          <a:r>
            <a:rPr lang="ru-RU" sz="500" b="0" kern="1200" dirty="0" smtClean="0">
              <a:solidFill>
                <a:schemeClr val="bg1"/>
              </a:solidFill>
            </a:rPr>
            <a:t>-</a:t>
          </a:r>
          <a:r>
            <a:rPr lang="ru-RU" sz="500" b="1" kern="1200" dirty="0" smtClean="0">
              <a:solidFill>
                <a:schemeClr val="bg1"/>
              </a:solidFill>
            </a:rPr>
            <a:t> </a:t>
          </a:r>
          <a:r>
            <a:rPr lang="ru-RU" sz="500" b="0" kern="1200" dirty="0" smtClean="0">
              <a:solidFill>
                <a:schemeClr val="bg1"/>
              </a:solidFill>
            </a:rPr>
            <a:t>базовый </a:t>
          </a:r>
          <a:r>
            <a:rPr lang="ru-RU" sz="500" b="1" kern="1200" dirty="0" smtClean="0">
              <a:solidFill>
                <a:schemeClr val="bg1"/>
              </a:solidFill>
            </a:rPr>
            <a:t> </a:t>
          </a:r>
          <a:endParaRPr lang="ru-RU" sz="500" b="0" kern="1200" dirty="0">
            <a:solidFill>
              <a:schemeClr val="tx1"/>
            </a:solidFill>
          </a:endParaRPr>
        </a:p>
      </dsp:txBody>
      <dsp:txXfrm>
        <a:off x="571250" y="1100186"/>
        <a:ext cx="773568" cy="378189"/>
      </dsp:txXfrm>
    </dsp:sp>
    <dsp:sp modelId="{46B20533-4041-4CAF-8619-42837A7B5201}">
      <dsp:nvSpPr>
        <dsp:cNvPr id="0" name=""/>
        <dsp:cNvSpPr/>
      </dsp:nvSpPr>
      <dsp:spPr>
        <a:xfrm>
          <a:off x="197702" y="111737"/>
          <a:ext cx="1443995" cy="1443995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b="0" kern="1200" dirty="0" smtClean="0"/>
            <a:t>до </a:t>
          </a:r>
          <a:r>
            <a:rPr lang="ru-RU" sz="500" b="1" kern="1200" dirty="0" smtClean="0">
              <a:solidFill>
                <a:schemeClr val="bg1"/>
              </a:solidFill>
            </a:rPr>
            <a:t>60 </a:t>
          </a:r>
          <a:r>
            <a:rPr lang="ru-RU" sz="500" b="0" kern="1200" dirty="0" smtClean="0">
              <a:solidFill>
                <a:schemeClr val="bg1"/>
              </a:solidFill>
            </a:rPr>
            <a:t>млн. руб. – 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b="0" kern="1200" dirty="0" smtClean="0">
              <a:solidFill>
                <a:schemeClr val="bg1"/>
              </a:solidFill>
            </a:rPr>
            <a:t>базовый *        до </a:t>
          </a:r>
          <a:r>
            <a:rPr lang="ru-RU" sz="600" b="1" kern="1200" dirty="0" smtClean="0">
              <a:solidFill>
                <a:schemeClr val="bg1"/>
              </a:solidFill>
            </a:rPr>
            <a:t>150</a:t>
          </a:r>
          <a:r>
            <a:rPr lang="ru-RU" sz="500" b="0" kern="1200" dirty="0" smtClean="0">
              <a:solidFill>
                <a:schemeClr val="bg1"/>
              </a:solidFill>
            </a:rPr>
            <a:t> млн. руб.  – Неторговый сектор; </a:t>
          </a:r>
        </a:p>
      </dsp:txBody>
      <dsp:txXfrm>
        <a:off x="364965" y="417727"/>
        <a:ext cx="515712" cy="429760"/>
      </dsp:txXfrm>
    </dsp:sp>
    <dsp:sp modelId="{FE3541EB-E5DD-4E4B-B344-D358BBA22619}">
      <dsp:nvSpPr>
        <dsp:cNvPr id="0" name=""/>
        <dsp:cNvSpPr/>
      </dsp:nvSpPr>
      <dsp:spPr>
        <a:xfrm>
          <a:off x="162672" y="21244"/>
          <a:ext cx="1622775" cy="1622775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138052" y="73827"/>
          <a:ext cx="1622775" cy="1622775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108193" y="22347"/>
          <a:ext cx="1622775" cy="1622775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A7AFC-F02B-4918-9876-2617F1B58C0E}">
      <dsp:nvSpPr>
        <dsp:cNvPr id="0" name=""/>
        <dsp:cNvSpPr/>
      </dsp:nvSpPr>
      <dsp:spPr>
        <a:xfrm>
          <a:off x="139092" y="182896"/>
          <a:ext cx="1402093" cy="1402093"/>
        </a:xfrm>
        <a:prstGeom prst="pie">
          <a:avLst>
            <a:gd name="adj1" fmla="val 16200000"/>
            <a:gd name="adj2" fmla="val 18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>
              <a:solidFill>
                <a:schemeClr val="bg1"/>
              </a:solidFill>
            </a:rPr>
            <a:t>от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1</a:t>
          </a:r>
          <a:r>
            <a:rPr lang="ru-RU" sz="600" kern="1200" dirty="0" smtClean="0">
              <a:solidFill>
                <a:schemeClr val="bg1"/>
              </a:solidFill>
            </a:rPr>
            <a:t>до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r>
            <a:rPr lang="en-US" sz="900" b="1" kern="1200" dirty="0" smtClean="0">
              <a:solidFill>
                <a:schemeClr val="bg1"/>
              </a:solidFill>
            </a:rPr>
            <a:t>3</a:t>
          </a:r>
          <a:r>
            <a:rPr lang="ru-RU" sz="1000" b="1" kern="1200" dirty="0" smtClean="0">
              <a:solidFill>
                <a:schemeClr val="bg1"/>
              </a:solidFill>
            </a:rPr>
            <a:t> </a:t>
          </a:r>
          <a:r>
            <a:rPr lang="ru-RU" sz="600" b="0" kern="1200" dirty="0" smtClean="0">
              <a:solidFill>
                <a:schemeClr val="bg1"/>
              </a:solidFill>
            </a:rPr>
            <a:t>лет</a:t>
          </a:r>
          <a:r>
            <a:rPr lang="ru-RU" sz="900" kern="1200" dirty="0" smtClean="0">
              <a:solidFill>
                <a:schemeClr val="bg1"/>
              </a:solidFill>
            </a:rPr>
            <a:t> </a:t>
          </a:r>
          <a:endParaRPr lang="ru-RU" sz="900" kern="1200" dirty="0"/>
        </a:p>
      </dsp:txBody>
      <dsp:txXfrm>
        <a:off x="878029" y="480006"/>
        <a:ext cx="500747" cy="417289"/>
      </dsp:txXfrm>
    </dsp:sp>
    <dsp:sp modelId="{0A24C628-8A94-44C5-8BBA-588866CEED30}">
      <dsp:nvSpPr>
        <dsp:cNvPr id="0" name=""/>
        <dsp:cNvSpPr/>
      </dsp:nvSpPr>
      <dsp:spPr>
        <a:xfrm>
          <a:off x="133532" y="232971"/>
          <a:ext cx="1402093" cy="1402093"/>
        </a:xfrm>
        <a:prstGeom prst="pie">
          <a:avLst>
            <a:gd name="adj1" fmla="val 1800000"/>
            <a:gd name="adj2" fmla="val 900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</a:rPr>
            <a:t>8,25</a:t>
          </a:r>
          <a:r>
            <a:rPr lang="ru-RU" sz="1000" b="0" kern="1200" dirty="0" smtClean="0">
              <a:solidFill>
                <a:schemeClr val="bg1"/>
              </a:solidFill>
            </a:rPr>
            <a:t>%</a:t>
          </a:r>
          <a:r>
            <a:rPr lang="ru-RU" sz="1000" b="1" kern="1200" dirty="0" smtClean="0">
              <a:solidFill>
                <a:schemeClr val="bg1"/>
              </a:solidFill>
            </a:rPr>
            <a:t> </a:t>
          </a:r>
          <a:endParaRPr lang="ru-RU" sz="900" b="0" kern="1200" dirty="0">
            <a:solidFill>
              <a:schemeClr val="tx1"/>
            </a:solidFill>
          </a:endParaRPr>
        </a:p>
      </dsp:txBody>
      <dsp:txXfrm>
        <a:off x="467364" y="1142662"/>
        <a:ext cx="751121" cy="367214"/>
      </dsp:txXfrm>
    </dsp:sp>
    <dsp:sp modelId="{46B20533-4041-4CAF-8619-42837A7B5201}">
      <dsp:nvSpPr>
        <dsp:cNvPr id="0" name=""/>
        <dsp:cNvSpPr/>
      </dsp:nvSpPr>
      <dsp:spPr>
        <a:xfrm>
          <a:off x="104656" y="182896"/>
          <a:ext cx="1402093" cy="1402093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kern="1200" dirty="0" smtClean="0">
              <a:solidFill>
                <a:schemeClr val="bg1"/>
              </a:solidFill>
            </a:rPr>
            <a:t>до</a:t>
          </a:r>
          <a:r>
            <a:rPr lang="ru-RU" sz="900" b="0" kern="1200" dirty="0" smtClean="0">
              <a:solidFill>
                <a:schemeClr val="bg1"/>
              </a:solidFill>
            </a:rPr>
            <a:t> </a:t>
          </a:r>
          <a:r>
            <a:rPr lang="ru-RU" sz="1000" b="1" kern="1200" dirty="0" smtClean="0">
              <a:solidFill>
                <a:schemeClr val="bg1"/>
              </a:solidFill>
            </a:rPr>
            <a:t>60 </a:t>
          </a:r>
          <a:r>
            <a:rPr lang="ru-RU" sz="600" b="0" kern="1200" dirty="0" smtClean="0">
              <a:solidFill>
                <a:schemeClr val="bg1"/>
              </a:solidFill>
            </a:rPr>
            <a:t>млн. руб. *</a:t>
          </a:r>
          <a:endParaRPr lang="ru-RU" sz="600" b="0" kern="1200" dirty="0"/>
        </a:p>
      </dsp:txBody>
      <dsp:txXfrm>
        <a:off x="267065" y="480006"/>
        <a:ext cx="500747" cy="417289"/>
      </dsp:txXfrm>
    </dsp:sp>
    <dsp:sp modelId="{FE3541EB-E5DD-4E4B-B344-D358BBA22619}">
      <dsp:nvSpPr>
        <dsp:cNvPr id="0" name=""/>
        <dsp:cNvSpPr/>
      </dsp:nvSpPr>
      <dsp:spPr>
        <a:xfrm>
          <a:off x="70154" y="97329"/>
          <a:ext cx="1575686" cy="157568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26FD6-734D-4462-B7C1-C67726563048}">
      <dsp:nvSpPr>
        <dsp:cNvPr id="0" name=""/>
        <dsp:cNvSpPr/>
      </dsp:nvSpPr>
      <dsp:spPr>
        <a:xfrm>
          <a:off x="46736" y="146086"/>
          <a:ext cx="1575686" cy="157568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A3939E-9846-4DD1-BC46-5058CEA56D0A}">
      <dsp:nvSpPr>
        <dsp:cNvPr id="0" name=""/>
        <dsp:cNvSpPr/>
      </dsp:nvSpPr>
      <dsp:spPr>
        <a:xfrm>
          <a:off x="2" y="96100"/>
          <a:ext cx="1575686" cy="157568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873" cy="495772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197" y="0"/>
            <a:ext cx="2945873" cy="495772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fld id="{F997CEB9-82DE-4077-8614-E478E3B61DB2}" type="datetimeFigureOut">
              <a:rPr lang="ru-RU" smtClean="0"/>
              <a:t>24.05.2013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30855"/>
            <a:ext cx="2945873" cy="495772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197" y="9430855"/>
            <a:ext cx="2945873" cy="495772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fld id="{9B49E881-6689-4DBE-8A62-14014CBE184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59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0"/>
            <a:ext cx="2945873" cy="49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04" tIns="46104" rIns="92204" bIns="4610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01" y="0"/>
            <a:ext cx="2945873" cy="49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04" tIns="46104" rIns="92204" bIns="4610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16232"/>
            <a:ext cx="5438783" cy="4466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04" tIns="46104" rIns="92204" bIns="461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430859"/>
            <a:ext cx="2945873" cy="49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04" tIns="46104" rIns="92204" bIns="4610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01" y="9430859"/>
            <a:ext cx="2945873" cy="49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04" tIns="46104" rIns="92204" bIns="4610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B9F5BA-AC78-4945-A3BB-D6ADDB52E48F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82822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900" i="0" dirty="0" smtClean="0"/>
              <a:t>Добрый день, уважаемые коллеги!</a:t>
            </a:r>
          </a:p>
          <a:p>
            <a:pPr algn="just"/>
            <a:endParaRPr lang="ru-RU" sz="900" i="0" dirty="0" smtClean="0"/>
          </a:p>
          <a:p>
            <a:pPr algn="just"/>
            <a:r>
              <a:rPr lang="ru-RU" sz="900" i="0" dirty="0" smtClean="0"/>
              <a:t>Я рад приветствовать всех</a:t>
            </a:r>
            <a:r>
              <a:rPr lang="ru-RU" sz="900" i="0" baseline="0" dirty="0" smtClean="0"/>
              <a:t> участников заседания </a:t>
            </a:r>
            <a:r>
              <a:rPr lang="ru-RU" sz="900" b="1" i="0" baseline="0" dirty="0" smtClean="0"/>
              <a:t>Совета Ассоциации региональных банков России</a:t>
            </a:r>
            <a:r>
              <a:rPr lang="ru-RU" sz="900" i="0" baseline="0" dirty="0" smtClean="0"/>
              <a:t>.</a:t>
            </a:r>
          </a:p>
          <a:p>
            <a:pPr algn="just"/>
            <a:endParaRPr lang="ru-RU" sz="900" i="0" baseline="0" dirty="0" smtClean="0"/>
          </a:p>
          <a:p>
            <a:pPr algn="just"/>
            <a:r>
              <a:rPr lang="ru-RU" sz="900" i="0" baseline="0" dirty="0" smtClean="0"/>
              <a:t>Наша сегодняшняя встреча носит название «</a:t>
            </a:r>
            <a:r>
              <a:rPr lang="ru-RU" sz="900" b="1" i="0" baseline="0" dirty="0" smtClean="0"/>
              <a:t>О развитии государственной программы поддержки предпринимательства в России</a:t>
            </a:r>
            <a:r>
              <a:rPr lang="ru-RU" sz="900" i="0" baseline="0" dirty="0" smtClean="0"/>
              <a:t>»</a:t>
            </a:r>
          </a:p>
          <a:p>
            <a:pPr algn="just"/>
            <a:endParaRPr lang="ru-RU" sz="900" i="0" baseline="0" dirty="0" smtClean="0"/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900" dirty="0" smtClean="0"/>
              <a:t>Стратегия поддержки и развития малого и среднего предпринимательства в России</a:t>
            </a:r>
            <a:r>
              <a:rPr lang="ru-RU" sz="900" baseline="0" dirty="0" smtClean="0"/>
              <a:t> представляет собой целую </a:t>
            </a:r>
            <a:r>
              <a:rPr lang="ru-RU" sz="900" b="0" baseline="0" dirty="0" smtClean="0"/>
              <a:t>систему взаимосвязанных инструментов: органы законодательной и исполнительной власти, общественные организации, институты развития. </a:t>
            </a: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900" b="0" baseline="0" dirty="0" smtClean="0"/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0" baseline="0" dirty="0" smtClean="0"/>
              <a:t>Наш Банк - </a:t>
            </a:r>
            <a:r>
              <a:rPr lang="ru-RU" sz="900" b="1" i="0" baseline="0" dirty="0" smtClean="0"/>
              <a:t>Российский Банк поддержки малого и среднего предпринимательства </a:t>
            </a:r>
            <a:r>
              <a:rPr lang="ru-RU" sz="900" i="0" baseline="0" dirty="0" smtClean="0"/>
              <a:t>(или сокращенно </a:t>
            </a:r>
            <a:r>
              <a:rPr lang="ru-RU" sz="900" b="1" i="0" baseline="0" dirty="0" smtClean="0"/>
              <a:t>МСП Банк</a:t>
            </a:r>
            <a:r>
              <a:rPr lang="ru-RU" sz="900" i="0" baseline="0" dirty="0" smtClean="0"/>
              <a:t>) является, на сегодняшний день, одним из главных институтов развития, оказывающим комплексную поддержку и заботливо растящим российский малый и средний бизнес.  </a:t>
            </a:r>
            <a:endParaRPr lang="ru-RU" sz="900" b="0" baseline="0" dirty="0" smtClean="0"/>
          </a:p>
          <a:p>
            <a:pPr algn="just"/>
            <a:endParaRPr lang="ru-RU" sz="900" i="0" baseline="0" dirty="0" smtClean="0"/>
          </a:p>
          <a:p>
            <a:pPr algn="just"/>
            <a:r>
              <a:rPr lang="ru-RU" sz="900" i="0" baseline="0" dirty="0" smtClean="0"/>
              <a:t>Мы действительно много делаем для успешного развития МСП в России, верим в большой потенциал российского предпринимательства. </a:t>
            </a:r>
          </a:p>
          <a:p>
            <a:pPr algn="just"/>
            <a:r>
              <a:rPr lang="ru-RU" sz="900" i="0" baseline="0" dirty="0" smtClean="0"/>
              <a:t>Я рад возможности рассказать о деятельности Банка в этом направлении.</a:t>
            </a:r>
            <a:endParaRPr lang="ru-RU" sz="900" i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9F5BA-AC78-4945-A3BB-D6ADDB52E48F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4782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000" dirty="0" smtClean="0"/>
              <a:t>Большое спасибо за внимание!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9F5BA-AC78-4945-A3BB-D6ADDB52E48F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9001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000" dirty="0" smtClean="0"/>
              <a:t>Большое спасибо за внимание!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9F5BA-AC78-4945-A3BB-D6ADDB52E48F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9001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000" dirty="0" smtClean="0"/>
              <a:t>Большое спасибо за внимание!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9F5BA-AC78-4945-A3BB-D6ADDB52E48F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9001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000" dirty="0" smtClean="0"/>
              <a:t>Большое спасибо за внимание!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9F5BA-AC78-4945-A3BB-D6ADDB52E48F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9001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481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15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493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863614-A142-44BB-807D-F37E3224227E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2381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B5BC3AB-5469-4B1A-A294-73A2A3F67F77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907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0CA08D5-3B65-408A-8C66-6C0868756642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53090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E0F2B0F-43A6-41CD-93FA-6E44E2507D4A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0977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369C68C-9516-4F92-9F45-442C82ACD9E3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58327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EA1EDC-8003-4949-BCDB-418EEF7D10E0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76740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ABF8FC-6F66-426C-A5B7-72EEE8DE534C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31669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3FB8D1-4B82-4130-BDFE-ECC91A856F52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4652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5168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67453EA-636E-4452-9C25-37E497A08585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14654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72AB265-3C69-4BAC-A726-1FC49A1014D1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84043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8B130F4-1E13-48C3-8801-CDA2507A11D7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88104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A3DABE-DFAC-4DAF-A91F-118FF80E8495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02983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F91BCB8-449C-4704-ACF7-7D463D5A056E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975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9094F3-163F-4AB6-B081-7EEF91AD78A3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9564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906A99-A244-4DCD-9854-CBA44BA45C8D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9558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DB36CD-689E-4A37-9661-F4F67F639970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29107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D6D36DD-B171-4E07-9BC3-0CCB7EF7FADB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82269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031680F-0231-49D5-B971-7F3A1438262A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186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568930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EECA80-734C-417F-898C-B0EE75782B09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42540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1992E04-C124-4F8C-9BCB-A0A77216B5C9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65974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4A8271-AC4D-4EC4-9596-2956308FC16C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24209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5414AE0-FDEE-425A-B8E0-9C6680AAACB3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3174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C55422D-73B1-4049-9542-56FF087A0D28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04419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E11E7B8-E365-49EA-9C2B-F033F31E8876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39258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69150E-9C53-4010-9BE1-D1247236A095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99169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D2BE667-D6BB-419F-A3D4-E5B83CEA89E1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50306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8B17AE7-E94E-4EA4-84A8-7A5DD1071847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2363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9C64DB5-B248-4E47-972E-470B2C8E6AE2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5111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3012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AD96066-C22B-4E75-B046-BC6DFAA9CE82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12949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4F0E993-A464-4AEF-BC36-B907FC13EE78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87725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4D6D607-127F-4843-85A5-8719187FB8A7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7550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E30B743-E03A-47E6-8E35-4480809DB361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599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FEC3F6-31A6-4159-8381-4967C88B046C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326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51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521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8597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941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54345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1536700" y="6165850"/>
            <a:ext cx="19558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aseline="0" dirty="0">
                <a:solidFill>
                  <a:srgbClr val="646464"/>
                </a:solidFill>
              </a:rPr>
              <a:t>www.mspbank.ru</a:t>
            </a:r>
            <a:endParaRPr lang="ru-RU" sz="1600" baseline="0" dirty="0">
              <a:solidFill>
                <a:srgbClr val="646464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83488" y="6367463"/>
            <a:ext cx="579437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3D072A58-F2A1-4E64-9DD3-6DBC09B2612E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323528" y="6381328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Программа</a:t>
            </a:r>
            <a:r>
              <a:rPr lang="ru-RU" baseline="0" dirty="0" smtClean="0">
                <a:solidFill>
                  <a:schemeClr val="bg1"/>
                </a:solidFill>
              </a:rPr>
              <a:t> финансовой поддержки МСП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83488" y="6367463"/>
            <a:ext cx="579437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941193C8-CD08-471B-B64D-46F4CEDDE89F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24584" name="Text Box 8"/>
          <p:cNvSpPr txBox="1">
            <a:spLocks noChangeArrowheads="1"/>
          </p:cNvSpPr>
          <p:nvPr userDrawn="1"/>
        </p:nvSpPr>
        <p:spPr bwMode="auto">
          <a:xfrm>
            <a:off x="971550" y="6370638"/>
            <a:ext cx="64087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 dirty="0">
                <a:solidFill>
                  <a:schemeClr val="bg1"/>
                </a:solidFill>
              </a:rPr>
              <a:t>Государственная программа финансовой поддержки МСП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83488" y="6367463"/>
            <a:ext cx="579437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9B4E4916-9512-4278-AC91-E7222A0B9E01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19464" name="Text Box 8"/>
          <p:cNvSpPr txBox="1">
            <a:spLocks noChangeArrowheads="1"/>
          </p:cNvSpPr>
          <p:nvPr userDrawn="1"/>
        </p:nvSpPr>
        <p:spPr bwMode="auto">
          <a:xfrm>
            <a:off x="971550" y="6370638"/>
            <a:ext cx="64087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 dirty="0">
                <a:solidFill>
                  <a:schemeClr val="bg1"/>
                </a:solidFill>
              </a:rPr>
              <a:t>Государственная программа финансовой поддержки МСП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29" Type="http://schemas.openxmlformats.org/officeDocument/2006/relationships/diagramQuickStyle" Target="../diagrams/quickStyle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28" Type="http://schemas.openxmlformats.org/officeDocument/2006/relationships/diagramLayout" Target="../diagrams/layout6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31" Type="http://schemas.microsoft.com/office/2007/relationships/diagramDrawing" Target="../diagrams/drawing6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diagramData" Target="../diagrams/data6.xml"/><Relationship Id="rId30" Type="http://schemas.openxmlformats.org/officeDocument/2006/relationships/diagramColors" Target="../diagrams/colors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13" Type="http://schemas.openxmlformats.org/officeDocument/2006/relationships/diagramLayout" Target="../diagrams/layout9.xml"/><Relationship Id="rId18" Type="http://schemas.openxmlformats.org/officeDocument/2006/relationships/diagramLayout" Target="../diagrams/layout10.xml"/><Relationship Id="rId26" Type="http://schemas.microsoft.com/office/2007/relationships/diagramDrawing" Target="../diagrams/drawing11.xml"/><Relationship Id="rId3" Type="http://schemas.openxmlformats.org/officeDocument/2006/relationships/diagramLayout" Target="../diagrams/layout7.xml"/><Relationship Id="rId21" Type="http://schemas.microsoft.com/office/2007/relationships/diagramDrawing" Target="../diagrams/drawing10.xml"/><Relationship Id="rId7" Type="http://schemas.openxmlformats.org/officeDocument/2006/relationships/diagramData" Target="../diagrams/data8.xml"/><Relationship Id="rId12" Type="http://schemas.openxmlformats.org/officeDocument/2006/relationships/diagramData" Target="../diagrams/data9.xml"/><Relationship Id="rId17" Type="http://schemas.openxmlformats.org/officeDocument/2006/relationships/diagramData" Target="../diagrams/data10.xml"/><Relationship Id="rId25" Type="http://schemas.openxmlformats.org/officeDocument/2006/relationships/diagramColors" Target="../diagrams/colors11.xml"/><Relationship Id="rId2" Type="http://schemas.openxmlformats.org/officeDocument/2006/relationships/diagramData" Target="../diagrams/data7.xml"/><Relationship Id="rId16" Type="http://schemas.microsoft.com/office/2007/relationships/diagramDrawing" Target="../diagrams/drawing9.xml"/><Relationship Id="rId20" Type="http://schemas.openxmlformats.org/officeDocument/2006/relationships/diagramColors" Target="../diagrams/colors10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24" Type="http://schemas.openxmlformats.org/officeDocument/2006/relationships/diagramQuickStyle" Target="../diagrams/quickStyle11.xml"/><Relationship Id="rId5" Type="http://schemas.openxmlformats.org/officeDocument/2006/relationships/diagramColors" Target="../diagrams/colors7.xml"/><Relationship Id="rId15" Type="http://schemas.openxmlformats.org/officeDocument/2006/relationships/diagramColors" Target="../diagrams/colors9.xml"/><Relationship Id="rId23" Type="http://schemas.openxmlformats.org/officeDocument/2006/relationships/diagramLayout" Target="../diagrams/layout11.xml"/><Relationship Id="rId10" Type="http://schemas.openxmlformats.org/officeDocument/2006/relationships/diagramColors" Target="../diagrams/colors8.xml"/><Relationship Id="rId19" Type="http://schemas.openxmlformats.org/officeDocument/2006/relationships/diagramQuickStyle" Target="../diagrams/quickStyle10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Relationship Id="rId14" Type="http://schemas.openxmlformats.org/officeDocument/2006/relationships/diagramQuickStyle" Target="../diagrams/quickStyle9.xml"/><Relationship Id="rId22" Type="http://schemas.openxmlformats.org/officeDocument/2006/relationships/diagramData" Target="../diagrams/data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13" Type="http://schemas.openxmlformats.org/officeDocument/2006/relationships/diagramLayout" Target="../diagrams/layout14.xml"/><Relationship Id="rId18" Type="http://schemas.openxmlformats.org/officeDocument/2006/relationships/diagramLayout" Target="../diagrams/layout15.xml"/><Relationship Id="rId26" Type="http://schemas.microsoft.com/office/2007/relationships/diagramDrawing" Target="../diagrams/drawing16.xml"/><Relationship Id="rId3" Type="http://schemas.openxmlformats.org/officeDocument/2006/relationships/diagramLayout" Target="../diagrams/layout12.xml"/><Relationship Id="rId21" Type="http://schemas.microsoft.com/office/2007/relationships/diagramDrawing" Target="../diagrams/drawing15.xml"/><Relationship Id="rId7" Type="http://schemas.openxmlformats.org/officeDocument/2006/relationships/diagramData" Target="../diagrams/data13.xml"/><Relationship Id="rId12" Type="http://schemas.openxmlformats.org/officeDocument/2006/relationships/diagramData" Target="../diagrams/data14.xml"/><Relationship Id="rId17" Type="http://schemas.openxmlformats.org/officeDocument/2006/relationships/diagramData" Target="../diagrams/data15.xml"/><Relationship Id="rId25" Type="http://schemas.openxmlformats.org/officeDocument/2006/relationships/diagramColors" Target="../diagrams/colors16.xml"/><Relationship Id="rId2" Type="http://schemas.openxmlformats.org/officeDocument/2006/relationships/diagramData" Target="../diagrams/data12.xml"/><Relationship Id="rId16" Type="http://schemas.microsoft.com/office/2007/relationships/diagramDrawing" Target="../diagrams/drawing14.xml"/><Relationship Id="rId20" Type="http://schemas.openxmlformats.org/officeDocument/2006/relationships/diagramColors" Target="../diagrams/colors1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24" Type="http://schemas.openxmlformats.org/officeDocument/2006/relationships/diagramQuickStyle" Target="../diagrams/quickStyle16.xml"/><Relationship Id="rId5" Type="http://schemas.openxmlformats.org/officeDocument/2006/relationships/diagramColors" Target="../diagrams/colors12.xml"/><Relationship Id="rId15" Type="http://schemas.openxmlformats.org/officeDocument/2006/relationships/diagramColors" Target="../diagrams/colors14.xml"/><Relationship Id="rId23" Type="http://schemas.openxmlformats.org/officeDocument/2006/relationships/diagramLayout" Target="../diagrams/layout16.xml"/><Relationship Id="rId10" Type="http://schemas.openxmlformats.org/officeDocument/2006/relationships/diagramColors" Target="../diagrams/colors13.xml"/><Relationship Id="rId19" Type="http://schemas.openxmlformats.org/officeDocument/2006/relationships/diagramQuickStyle" Target="../diagrams/quickStyle15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Relationship Id="rId14" Type="http://schemas.openxmlformats.org/officeDocument/2006/relationships/diagramQuickStyle" Target="../diagrams/quickStyle14.xml"/><Relationship Id="rId22" Type="http://schemas.openxmlformats.org/officeDocument/2006/relationships/diagramData" Target="../diagrams/data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13" Type="http://schemas.openxmlformats.org/officeDocument/2006/relationships/diagramLayout" Target="../diagrams/layout19.xml"/><Relationship Id="rId18" Type="http://schemas.openxmlformats.org/officeDocument/2006/relationships/diagramLayout" Target="../diagrams/layout20.xml"/><Relationship Id="rId3" Type="http://schemas.openxmlformats.org/officeDocument/2006/relationships/diagramLayout" Target="../diagrams/layout17.xml"/><Relationship Id="rId21" Type="http://schemas.microsoft.com/office/2007/relationships/diagramDrawing" Target="../diagrams/drawing20.xml"/><Relationship Id="rId7" Type="http://schemas.openxmlformats.org/officeDocument/2006/relationships/diagramData" Target="../diagrams/data18.xml"/><Relationship Id="rId12" Type="http://schemas.openxmlformats.org/officeDocument/2006/relationships/diagramData" Target="../diagrams/data19.xml"/><Relationship Id="rId17" Type="http://schemas.openxmlformats.org/officeDocument/2006/relationships/diagramData" Target="../diagrams/data20.xml"/><Relationship Id="rId2" Type="http://schemas.openxmlformats.org/officeDocument/2006/relationships/diagramData" Target="../diagrams/data17.xml"/><Relationship Id="rId16" Type="http://schemas.microsoft.com/office/2007/relationships/diagramDrawing" Target="../diagrams/drawing19.xml"/><Relationship Id="rId20" Type="http://schemas.openxmlformats.org/officeDocument/2006/relationships/diagramColors" Target="../diagrams/colors20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5" Type="http://schemas.openxmlformats.org/officeDocument/2006/relationships/diagramColors" Target="../diagrams/colors19.xml"/><Relationship Id="rId10" Type="http://schemas.openxmlformats.org/officeDocument/2006/relationships/diagramColors" Target="../diagrams/colors18.xml"/><Relationship Id="rId19" Type="http://schemas.openxmlformats.org/officeDocument/2006/relationships/diagramQuickStyle" Target="../diagrams/quickStyle20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Relationship Id="rId14" Type="http://schemas.openxmlformats.org/officeDocument/2006/relationships/diagramQuickStyle" Target="../diagrams/quickStyle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68312" y="2541587"/>
            <a:ext cx="8497887" cy="1823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eaLnBrk="1" hangingPunct="1">
              <a:lnSpc>
                <a:spcPct val="120000"/>
              </a:lnSpc>
            </a:pPr>
            <a:r>
              <a:rPr lang="ru-RU" sz="2400" b="1" dirty="0" smtClean="0">
                <a:solidFill>
                  <a:srgbClr val="646464"/>
                </a:solidFill>
              </a:rPr>
              <a:t>Кредитные продукты, реализуемые ОАО «МСП Банк» через партнеров</a:t>
            </a:r>
            <a:endParaRPr lang="ru-RU" sz="2400" b="1" dirty="0">
              <a:solidFill>
                <a:srgbClr val="646464"/>
              </a:solidFill>
            </a:endParaRPr>
          </a:p>
          <a:p>
            <a:pPr algn="ctr" eaLnBrk="1" hangingPunct="1">
              <a:lnSpc>
                <a:spcPct val="120000"/>
              </a:lnSpc>
            </a:pPr>
            <a:endParaRPr lang="ru-RU" sz="2400" b="1" dirty="0" smtClean="0">
              <a:solidFill>
                <a:srgbClr val="646464"/>
              </a:solidFill>
            </a:endParaRPr>
          </a:p>
          <a:p>
            <a:pPr algn="ctr" eaLnBrk="1" hangingPunct="1">
              <a:lnSpc>
                <a:spcPct val="120000"/>
              </a:lnSpc>
            </a:pPr>
            <a:endParaRPr lang="ru-RU" sz="2400" b="1" dirty="0">
              <a:solidFill>
                <a:srgbClr val="64646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640895" y="3184341"/>
            <a:ext cx="6446838" cy="38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r>
              <a:rPr lang="ru-RU" sz="2200" b="1" dirty="0">
                <a:solidFill>
                  <a:srgbClr val="646464"/>
                </a:solidFill>
              </a:rPr>
              <a:t>СПАСИБО ЗА ВНИМАНИЕ!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640895" y="4852988"/>
            <a:ext cx="5267325" cy="38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ru-RU" sz="1200" dirty="0">
                <a:solidFill>
                  <a:srgbClr val="646464"/>
                </a:solidFill>
              </a:rPr>
              <a:t>Россия, </a:t>
            </a:r>
            <a:r>
              <a:rPr lang="ru-RU" sz="1200" dirty="0" smtClean="0">
                <a:solidFill>
                  <a:srgbClr val="646464"/>
                </a:solidFill>
              </a:rPr>
              <a:t>Москва, ул. Садовническая, 79</a:t>
            </a:r>
            <a:endParaRPr lang="ru-RU" sz="1200" dirty="0">
              <a:solidFill>
                <a:srgbClr val="646464"/>
              </a:solidFill>
            </a:endParaRPr>
          </a:p>
          <a:p>
            <a:r>
              <a:rPr lang="ru-RU" sz="1200" dirty="0">
                <a:solidFill>
                  <a:srgbClr val="646464"/>
                </a:solidFill>
              </a:rPr>
              <a:t>Тел./факс</a:t>
            </a:r>
            <a:r>
              <a:rPr lang="ru-RU" sz="1200" dirty="0" smtClean="0">
                <a:solidFill>
                  <a:srgbClr val="646464"/>
                </a:solidFill>
              </a:rPr>
              <a:t>: +7 (495) 783-79</a:t>
            </a:r>
            <a:r>
              <a:rPr lang="en-US" sz="1200" dirty="0" smtClean="0">
                <a:solidFill>
                  <a:srgbClr val="646464"/>
                </a:solidFill>
              </a:rPr>
              <a:t>-98</a:t>
            </a:r>
            <a:r>
              <a:rPr lang="ru-RU" sz="1200" dirty="0" smtClean="0">
                <a:solidFill>
                  <a:srgbClr val="646464"/>
                </a:solidFill>
              </a:rPr>
              <a:t>, info@mspbank.ru</a:t>
            </a:r>
            <a:endParaRPr lang="en-US" sz="1200" dirty="0" smtClean="0">
              <a:solidFill>
                <a:srgbClr val="646464"/>
              </a:solidFill>
            </a:endParaRPr>
          </a:p>
          <a:p>
            <a:r>
              <a:rPr lang="en-US" sz="1200" dirty="0">
                <a:solidFill>
                  <a:srgbClr val="646464"/>
                </a:solidFill>
              </a:rPr>
              <a:t>http://</a:t>
            </a:r>
            <a:r>
              <a:rPr lang="en-US" sz="1200" dirty="0" smtClean="0">
                <a:solidFill>
                  <a:srgbClr val="646464"/>
                </a:solidFill>
              </a:rPr>
              <a:t>mspbank.ru</a:t>
            </a:r>
            <a:endParaRPr lang="en-US" sz="1200" dirty="0">
              <a:solidFill>
                <a:srgbClr val="646464"/>
              </a:solidFill>
            </a:endParaRPr>
          </a:p>
          <a:p>
            <a:endParaRPr lang="ru-RU" sz="1200" dirty="0">
              <a:solidFill>
                <a:srgbClr val="646464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1470025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7583488" y="6367463"/>
            <a:ext cx="579437" cy="301625"/>
          </a:xfrm>
        </p:spPr>
        <p:txBody>
          <a:bodyPr/>
          <a:lstStyle/>
          <a:p>
            <a:fld id="{5B5BC3AB-5469-4B1A-A294-73A2A3F67F77}" type="slidenum">
              <a:rPr lang="ru-RU" smtClean="0">
                <a:solidFill>
                  <a:prstClr val="white"/>
                </a:solidFill>
              </a:rPr>
              <a:pPr/>
              <a:t>10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640895" y="4060900"/>
            <a:ext cx="6452505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Дирекция «Фронт-офис»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Отдел технологий и информационного сопровождения</a:t>
            </a:r>
          </a:p>
          <a:p>
            <a:endParaRPr lang="ru-RU" sz="1600" dirty="0" smtClean="0">
              <a:solidFill>
                <a:srgbClr val="646464"/>
              </a:solidFill>
            </a:endParaRPr>
          </a:p>
          <a:p>
            <a:endParaRPr lang="ru-RU" sz="1600" dirty="0">
              <a:solidFill>
                <a:srgbClr val="646464"/>
              </a:solidFill>
            </a:endParaRPr>
          </a:p>
          <a:p>
            <a:endParaRPr lang="en-US" sz="1600" dirty="0">
              <a:solidFill>
                <a:srgbClr val="646464"/>
              </a:solidFill>
            </a:endParaRPr>
          </a:p>
          <a:p>
            <a:endParaRPr lang="ru-RU" sz="1600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3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ABDC94C-5BCF-4E4F-8B62-148EDF3EB956}" type="slidenum">
              <a:rPr lang="ru-RU" smtClean="0">
                <a:solidFill>
                  <a:schemeClr val="bg1"/>
                </a:solidFill>
              </a:rPr>
              <a:pPr eaLnBrk="1" hangingPunct="1"/>
              <a:t>2</a:t>
            </a:fld>
            <a:endParaRPr lang="ru-RU" smtClean="0">
              <a:solidFill>
                <a:schemeClr val="bg1"/>
              </a:solidFill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323528" y="1000125"/>
            <a:ext cx="83137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7" name="AutoShape 5"/>
          <p:cNvSpPr>
            <a:spLocks noChangeArrowheads="1"/>
          </p:cNvSpPr>
          <p:nvPr/>
        </p:nvSpPr>
        <p:spPr bwMode="auto">
          <a:xfrm>
            <a:off x="493198" y="1341438"/>
            <a:ext cx="1270738" cy="441325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/>
              <a:t>ФИМ Целевой</a:t>
            </a:r>
          </a:p>
        </p:txBody>
      </p:sp>
      <p:sp>
        <p:nvSpPr>
          <p:cNvPr id="7173" name="AutoShape 7"/>
          <p:cNvSpPr>
            <a:spLocks noChangeArrowheads="1"/>
          </p:cNvSpPr>
          <p:nvPr/>
        </p:nvSpPr>
        <p:spPr bwMode="auto">
          <a:xfrm>
            <a:off x="493198" y="1954200"/>
            <a:ext cx="1270738" cy="1199712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square" anchor="ctr"/>
          <a:lstStyle/>
          <a:p>
            <a:pPr algn="ctr"/>
            <a:r>
              <a:rPr lang="ru-RU" sz="650" b="1" dirty="0">
                <a:solidFill>
                  <a:prstClr val="white"/>
                </a:solidFill>
              </a:rPr>
              <a:t>Финансирование субъектов МСП  широкого спектра отраслей экономики на цели реализации инновационных, </a:t>
            </a:r>
            <a:r>
              <a:rPr lang="ru-RU" sz="650" b="1" dirty="0" err="1">
                <a:solidFill>
                  <a:prstClr val="white"/>
                </a:solidFill>
              </a:rPr>
              <a:t>модернизационных</a:t>
            </a:r>
            <a:r>
              <a:rPr lang="ru-RU" sz="650" b="1" dirty="0">
                <a:solidFill>
                  <a:prstClr val="white"/>
                </a:solidFill>
              </a:rPr>
              <a:t> или </a:t>
            </a:r>
            <a:r>
              <a:rPr lang="ru-RU" sz="650" b="1" dirty="0" err="1">
                <a:solidFill>
                  <a:prstClr val="white"/>
                </a:solidFill>
              </a:rPr>
              <a:t>энергоэффективных</a:t>
            </a:r>
            <a:r>
              <a:rPr lang="ru-RU" sz="650" b="1" dirty="0">
                <a:solidFill>
                  <a:prstClr val="white"/>
                </a:solidFill>
              </a:rPr>
              <a:t> сделок.</a:t>
            </a:r>
            <a:endParaRPr lang="en-US" sz="650" b="1" dirty="0">
              <a:solidFill>
                <a:prstClr val="white"/>
              </a:solidFill>
            </a:endParaRPr>
          </a:p>
        </p:txBody>
      </p:sp>
      <p:sp>
        <p:nvSpPr>
          <p:cNvPr id="7174" name="AutoShape 7"/>
          <p:cNvSpPr>
            <a:spLocks noChangeArrowheads="1"/>
          </p:cNvSpPr>
          <p:nvPr/>
        </p:nvSpPr>
        <p:spPr bwMode="auto">
          <a:xfrm>
            <a:off x="493198" y="4797179"/>
            <a:ext cx="1270738" cy="1295646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87313" indent="-87313">
              <a:buFont typeface="Arial" charset="0"/>
              <a:buChar char="•"/>
            </a:pPr>
            <a:r>
              <a:rPr lang="ru-RU" sz="800" b="1" dirty="0"/>
              <a:t>Залог прав (требований) </a:t>
            </a:r>
            <a:r>
              <a:rPr lang="ru-RU" sz="800" b="1" dirty="0" smtClean="0"/>
              <a:t>по кредитам субъектов </a:t>
            </a:r>
            <a:r>
              <a:rPr lang="ru-RU" sz="800" b="1" dirty="0"/>
              <a:t>МСП, </a:t>
            </a:r>
            <a:r>
              <a:rPr lang="ru-RU" sz="800" b="1" dirty="0" smtClean="0"/>
              <a:t>предоставленным </a:t>
            </a:r>
            <a:r>
              <a:rPr lang="ru-RU" sz="800" b="1" dirty="0"/>
              <a:t>за счет средств МСП Банка </a:t>
            </a:r>
          </a:p>
        </p:txBody>
      </p:sp>
      <p:sp>
        <p:nvSpPr>
          <p:cNvPr id="182" name="AutoShape 5"/>
          <p:cNvSpPr>
            <a:spLocks noChangeArrowheads="1"/>
          </p:cNvSpPr>
          <p:nvPr/>
        </p:nvSpPr>
        <p:spPr bwMode="auto">
          <a:xfrm>
            <a:off x="4788271" y="1360113"/>
            <a:ext cx="1448016" cy="441325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/>
              <a:t>МСП- Идея</a:t>
            </a:r>
          </a:p>
        </p:txBody>
      </p:sp>
      <p:sp>
        <p:nvSpPr>
          <p:cNvPr id="7176" name="AutoShape 7"/>
          <p:cNvSpPr>
            <a:spLocks noChangeArrowheads="1"/>
          </p:cNvSpPr>
          <p:nvPr/>
        </p:nvSpPr>
        <p:spPr bwMode="auto">
          <a:xfrm>
            <a:off x="4788272" y="1922463"/>
            <a:ext cx="1448016" cy="1236226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sz="650" b="1" dirty="0">
                <a:solidFill>
                  <a:schemeClr val="bg1"/>
                </a:solidFill>
              </a:rPr>
              <a:t>Финансирование субъектов МСП, реализующих инновационные проекты в целях обеспечения научно-технического развития российской экономики.</a:t>
            </a:r>
          </a:p>
        </p:txBody>
      </p:sp>
      <p:sp>
        <p:nvSpPr>
          <p:cNvPr id="7177" name="AutoShape 7"/>
          <p:cNvSpPr>
            <a:spLocks noChangeArrowheads="1"/>
          </p:cNvSpPr>
          <p:nvPr/>
        </p:nvSpPr>
        <p:spPr bwMode="auto">
          <a:xfrm>
            <a:off x="4788271" y="4797152"/>
            <a:ext cx="1448017" cy="1296144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87313" indent="-87313">
              <a:buFont typeface="Arial" charset="0"/>
              <a:buChar char="•"/>
            </a:pPr>
            <a:r>
              <a:rPr lang="ru-RU" sz="800" b="1" dirty="0"/>
              <a:t>Залог прав (требований) по кредитам субъектов МСП, предоставленным за счет средств МСП Банка </a:t>
            </a:r>
          </a:p>
        </p:txBody>
      </p:sp>
      <p:sp>
        <p:nvSpPr>
          <p:cNvPr id="194" name="AutoShape 5"/>
          <p:cNvSpPr>
            <a:spLocks noChangeArrowheads="1"/>
          </p:cNvSpPr>
          <p:nvPr/>
        </p:nvSpPr>
        <p:spPr bwMode="auto">
          <a:xfrm>
            <a:off x="3478771" y="1341438"/>
            <a:ext cx="1237243" cy="441325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/>
              <a:t>МСП – Маневр</a:t>
            </a:r>
          </a:p>
        </p:txBody>
      </p:sp>
      <p:sp>
        <p:nvSpPr>
          <p:cNvPr id="7179" name="AutoShape 7"/>
          <p:cNvSpPr>
            <a:spLocks noChangeArrowheads="1"/>
          </p:cNvSpPr>
          <p:nvPr/>
        </p:nvSpPr>
        <p:spPr bwMode="auto">
          <a:xfrm>
            <a:off x="3478772" y="1954200"/>
            <a:ext cx="1237243" cy="1193232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sz="650" b="1" dirty="0">
                <a:solidFill>
                  <a:srgbClr val="FFFFFF"/>
                </a:solidFill>
              </a:rPr>
              <a:t>Финансирование на цели реализации </a:t>
            </a:r>
            <a:r>
              <a:rPr lang="ru-RU" sz="650" b="1" dirty="0" err="1">
                <a:solidFill>
                  <a:srgbClr val="FFFFFF"/>
                </a:solidFill>
              </a:rPr>
              <a:t>модернизационных</a:t>
            </a:r>
            <a:r>
              <a:rPr lang="ru-RU" sz="650" b="1" dirty="0">
                <a:solidFill>
                  <a:srgbClr val="FFFFFF"/>
                </a:solidFill>
              </a:rPr>
              <a:t> проектов</a:t>
            </a:r>
            <a:endParaRPr lang="ru-RU" sz="650" b="1" dirty="0">
              <a:solidFill>
                <a:schemeClr val="bg1"/>
              </a:solidFill>
            </a:endParaRPr>
          </a:p>
        </p:txBody>
      </p:sp>
      <p:sp>
        <p:nvSpPr>
          <p:cNvPr id="7180" name="AutoShape 7"/>
          <p:cNvSpPr>
            <a:spLocks noChangeArrowheads="1"/>
          </p:cNvSpPr>
          <p:nvPr/>
        </p:nvSpPr>
        <p:spPr bwMode="auto">
          <a:xfrm>
            <a:off x="3478771" y="4797195"/>
            <a:ext cx="1237244" cy="1295357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87313" indent="-87313">
              <a:buFont typeface="Arial" charset="0"/>
              <a:buChar char="•"/>
            </a:pPr>
            <a:r>
              <a:rPr lang="ru-RU" sz="700" b="1" dirty="0"/>
              <a:t>Залог прав (требований) по кредитам субъектов МСП, предоставленным за счет средств МСП Банка </a:t>
            </a:r>
          </a:p>
        </p:txBody>
      </p:sp>
      <p:sp>
        <p:nvSpPr>
          <p:cNvPr id="200" name="Text Box 5"/>
          <p:cNvSpPr txBox="1">
            <a:spLocks noChangeArrowheads="1"/>
          </p:cNvSpPr>
          <p:nvPr/>
        </p:nvSpPr>
        <p:spPr bwMode="auto">
          <a:xfrm>
            <a:off x="323776" y="1051843"/>
            <a:ext cx="8395208" cy="2889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 extrusionH="76200">
            <a:extrusionClr>
              <a:srgbClr val="FFC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b="1" cap="all" dirty="0" smtClean="0">
                <a:solidFill>
                  <a:schemeClr val="bg1">
                    <a:lumMod val="50000"/>
                  </a:schemeClr>
                </a:solidFill>
              </a:rPr>
              <a:t>Кредитные продукты, реализуемые ОАО «МСП Банк» через</a:t>
            </a:r>
            <a:r>
              <a:rPr lang="ru-RU" sz="1300" b="1" cap="all" dirty="0" smtClean="0">
                <a:solidFill>
                  <a:srgbClr val="F6621A"/>
                </a:solidFill>
              </a:rPr>
              <a:t> </a:t>
            </a:r>
            <a:r>
              <a:rPr lang="ru-RU" sz="1600" b="1" cap="all" dirty="0" smtClean="0">
                <a:solidFill>
                  <a:srgbClr val="FF0000"/>
                </a:solidFill>
              </a:rPr>
              <a:t>банки-партнеры</a:t>
            </a:r>
          </a:p>
          <a:p>
            <a:pPr algn="ctr" eaLnBrk="1" hangingPunct="1">
              <a:defRPr/>
            </a:pPr>
            <a:endParaRPr lang="ru-RU" sz="1600" b="1" cap="all" dirty="0" smtClean="0">
              <a:solidFill>
                <a:srgbClr val="F6621A"/>
              </a:solidFill>
            </a:endParaRPr>
          </a:p>
          <a:p>
            <a:pPr algn="ctr" eaLnBrk="1" hangingPunct="1">
              <a:defRPr/>
            </a:pPr>
            <a:endParaRPr lang="ru-RU" b="1" cap="all" dirty="0" smtClean="0">
              <a:solidFill>
                <a:srgbClr val="F6621A"/>
              </a:solidFill>
            </a:endParaRP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523683" y="6237288"/>
            <a:ext cx="8585392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450" cap="all" dirty="0" smtClean="0">
                <a:solidFill>
                  <a:schemeClr val="bg1"/>
                </a:solidFill>
              </a:rPr>
              <a:t>* </a:t>
            </a:r>
            <a:r>
              <a:rPr lang="ru-RU" sz="450" b="1" cap="all" dirty="0" smtClean="0">
                <a:solidFill>
                  <a:schemeClr val="bg1"/>
                </a:solidFill>
              </a:rPr>
              <a:t>процентная ставка </a:t>
            </a:r>
            <a:r>
              <a:rPr lang="ru-RU" sz="450" cap="all" dirty="0" smtClean="0">
                <a:solidFill>
                  <a:schemeClr val="bg1"/>
                </a:solidFill>
              </a:rPr>
              <a:t>снижается на 1% в случае, если </a:t>
            </a:r>
            <a:r>
              <a:rPr lang="ru-RU" sz="450" cap="all" dirty="0">
                <a:solidFill>
                  <a:schemeClr val="bg1"/>
                </a:solidFill>
              </a:rPr>
              <a:t>доля </a:t>
            </a:r>
            <a:r>
              <a:rPr lang="ru-RU" sz="450" cap="all" dirty="0" smtClean="0">
                <a:solidFill>
                  <a:schemeClr val="bg1"/>
                </a:solidFill>
              </a:rPr>
              <a:t>кредитов в кредитном портфеле, </a:t>
            </a:r>
            <a:r>
              <a:rPr lang="ru-RU" sz="450" cap="all" dirty="0">
                <a:solidFill>
                  <a:schemeClr val="bg1"/>
                </a:solidFill>
              </a:rPr>
              <a:t>предоставленных Субъектам МСП на цели Инноваций превышает </a:t>
            </a:r>
            <a:r>
              <a:rPr lang="ru-RU" sz="450" cap="all" dirty="0" smtClean="0">
                <a:solidFill>
                  <a:schemeClr val="bg1"/>
                </a:solidFill>
              </a:rPr>
              <a:t>20%, на </a:t>
            </a:r>
            <a:r>
              <a:rPr lang="ru-RU" sz="450" b="1" cap="all" dirty="0" smtClean="0">
                <a:solidFill>
                  <a:schemeClr val="bg1"/>
                </a:solidFill>
              </a:rPr>
              <a:t>0,25 %</a:t>
            </a:r>
            <a:r>
              <a:rPr lang="ru-RU" sz="450" cap="all" dirty="0" smtClean="0">
                <a:solidFill>
                  <a:schemeClr val="bg1"/>
                </a:solidFill>
              </a:rPr>
              <a:t> – если достигнут Эффект </a:t>
            </a:r>
            <a:r>
              <a:rPr lang="ru-RU" sz="450" cap="all" dirty="0">
                <a:solidFill>
                  <a:schemeClr val="bg1"/>
                </a:solidFill>
              </a:rPr>
              <a:t>финансирования </a:t>
            </a:r>
            <a:r>
              <a:rPr lang="ru-RU" sz="450" cap="all" dirty="0" smtClean="0">
                <a:solidFill>
                  <a:schemeClr val="bg1"/>
                </a:solidFill>
              </a:rPr>
              <a:t>на 80%</a:t>
            </a:r>
          </a:p>
          <a:p>
            <a:pPr eaLnBrk="1" hangingPunct="1">
              <a:defRPr/>
            </a:pPr>
            <a:r>
              <a:rPr lang="ru-RU" sz="450" cap="all" dirty="0" smtClean="0">
                <a:solidFill>
                  <a:schemeClr val="bg1"/>
                </a:solidFill>
              </a:rPr>
              <a:t>** Максимальная сумма, предоставляемая субъекту </a:t>
            </a:r>
            <a:r>
              <a:rPr lang="ru-RU" sz="450" cap="all" dirty="0" err="1" smtClean="0">
                <a:solidFill>
                  <a:schemeClr val="bg1"/>
                </a:solidFill>
              </a:rPr>
              <a:t>мсп</a:t>
            </a:r>
            <a:r>
              <a:rPr lang="ru-RU" sz="450" cap="all" dirty="0" smtClean="0">
                <a:solidFill>
                  <a:schemeClr val="bg1"/>
                </a:solidFill>
              </a:rPr>
              <a:t> в рамках одного или нескольких договоров, при этом  Максимальный Размер кредита, предоставляемого Банку-партнеру  зависит от оценочного лимита, рассчитанного ОАО «</a:t>
            </a:r>
            <a:r>
              <a:rPr lang="ru-RU" sz="450" cap="all" dirty="0" err="1" smtClean="0">
                <a:solidFill>
                  <a:schemeClr val="bg1"/>
                </a:solidFill>
              </a:rPr>
              <a:t>мсп</a:t>
            </a:r>
            <a:r>
              <a:rPr lang="ru-RU" sz="450" cap="all" dirty="0" smtClean="0">
                <a:solidFill>
                  <a:schemeClr val="bg1"/>
                </a:solidFill>
              </a:rPr>
              <a:t> Банк».</a:t>
            </a:r>
          </a:p>
          <a:p>
            <a:pPr eaLnBrk="1" hangingPunct="1">
              <a:defRPr/>
            </a:pPr>
            <a:r>
              <a:rPr lang="ru-RU" sz="450" cap="all" dirty="0" smtClean="0">
                <a:solidFill>
                  <a:schemeClr val="bg1"/>
                </a:solidFill>
              </a:rPr>
              <a:t>***Сумма кредитного договора, заключенного между МСП банком и партнером больше или равна 500 млн. руб.</a:t>
            </a:r>
            <a:endParaRPr lang="ru-RU" sz="450" cap="all" dirty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ru-RU" sz="450" b="1" cap="all" dirty="0">
              <a:solidFill>
                <a:schemeClr val="bg1"/>
              </a:solidFill>
            </a:endParaRPr>
          </a:p>
          <a:p>
            <a:pPr algn="ctr" eaLnBrk="1" hangingPunct="1">
              <a:defRPr/>
            </a:pPr>
            <a:endParaRPr lang="ru-RU" sz="450" b="1" cap="all" dirty="0" smtClean="0">
              <a:solidFill>
                <a:schemeClr val="bg1"/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00734880"/>
              </p:ext>
            </p:extLst>
          </p:nvPr>
        </p:nvGraphicFramePr>
        <p:xfrm>
          <a:off x="395536" y="3219716"/>
          <a:ext cx="1498253" cy="1640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3" name="Прямая со стрелкой 42"/>
          <p:cNvCxnSpPr/>
          <p:nvPr/>
        </p:nvCxnSpPr>
        <p:spPr>
          <a:xfrm>
            <a:off x="899592" y="4293790"/>
            <a:ext cx="0" cy="21533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Схема 29"/>
          <p:cNvGraphicFramePr/>
          <p:nvPr>
            <p:extLst>
              <p:ext uri="{D42A27DB-BD31-4B8C-83A1-F6EECF244321}">
                <p14:modId xmlns:p14="http://schemas.microsoft.com/office/powerpoint/2010/main" val="4073588492"/>
              </p:ext>
            </p:extLst>
          </p:nvPr>
        </p:nvGraphicFramePr>
        <p:xfrm>
          <a:off x="3371222" y="3219440"/>
          <a:ext cx="1488810" cy="1618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32" name="Схема 31"/>
          <p:cNvGraphicFramePr/>
          <p:nvPr>
            <p:extLst>
              <p:ext uri="{D42A27DB-BD31-4B8C-83A1-F6EECF244321}">
                <p14:modId xmlns:p14="http://schemas.microsoft.com/office/powerpoint/2010/main" val="1733974961"/>
              </p:ext>
            </p:extLst>
          </p:nvPr>
        </p:nvGraphicFramePr>
        <p:xfrm>
          <a:off x="4788024" y="3219439"/>
          <a:ext cx="1512169" cy="1577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45" name="AutoShape 5"/>
          <p:cNvSpPr>
            <a:spLocks noChangeArrowheads="1"/>
          </p:cNvSpPr>
          <p:nvPr/>
        </p:nvSpPr>
        <p:spPr bwMode="auto">
          <a:xfrm rot="16200000">
            <a:off x="-582832" y="3765760"/>
            <a:ext cx="1584176" cy="347520"/>
          </a:xfrm>
          <a:prstGeom prst="flowChartAlternateProcess">
            <a:avLst/>
          </a:prstGeom>
          <a:solidFill>
            <a:srgbClr val="990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/>
              <a:t>Мах</a:t>
            </a:r>
            <a:r>
              <a:rPr lang="en-US" sz="1000" b="1" dirty="0"/>
              <a:t> </a:t>
            </a:r>
            <a:r>
              <a:rPr lang="ru-RU" sz="1000" b="1" dirty="0"/>
              <a:t>сумма субъекту МСП/ Срок  /Ставка</a:t>
            </a:r>
          </a:p>
        </p:txBody>
      </p:sp>
      <p:sp>
        <p:nvSpPr>
          <p:cNvPr id="46" name="AutoShape 5"/>
          <p:cNvSpPr>
            <a:spLocks noChangeArrowheads="1"/>
          </p:cNvSpPr>
          <p:nvPr/>
        </p:nvSpPr>
        <p:spPr bwMode="auto">
          <a:xfrm rot="16200000">
            <a:off x="-417684" y="5250342"/>
            <a:ext cx="1296144" cy="389764"/>
          </a:xfrm>
          <a:prstGeom prst="flowChartAlternateProcess">
            <a:avLst/>
          </a:prstGeom>
          <a:solidFill>
            <a:srgbClr val="990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/>
              <a:t>Обеспечение</a:t>
            </a:r>
          </a:p>
        </p:txBody>
      </p:sp>
      <p:sp>
        <p:nvSpPr>
          <p:cNvPr id="50" name="AutoShape 5"/>
          <p:cNvSpPr>
            <a:spLocks noChangeArrowheads="1"/>
          </p:cNvSpPr>
          <p:nvPr/>
        </p:nvSpPr>
        <p:spPr bwMode="auto">
          <a:xfrm rot="16200000">
            <a:off x="-348120" y="2337824"/>
            <a:ext cx="1114760" cy="347512"/>
          </a:xfrm>
          <a:prstGeom prst="flowChartAlternateProcess">
            <a:avLst/>
          </a:prstGeom>
          <a:solidFill>
            <a:srgbClr val="990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/>
              <a:t>Цель</a:t>
            </a:r>
          </a:p>
        </p:txBody>
      </p:sp>
      <p:sp>
        <p:nvSpPr>
          <p:cNvPr id="26" name="AutoShape 5"/>
          <p:cNvSpPr>
            <a:spLocks noChangeArrowheads="1"/>
          </p:cNvSpPr>
          <p:nvPr/>
        </p:nvSpPr>
        <p:spPr bwMode="auto">
          <a:xfrm>
            <a:off x="6300440" y="1360112"/>
            <a:ext cx="1367904" cy="441325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ru-RU" sz="1000" b="1" dirty="0" smtClean="0"/>
              <a:t>МСП</a:t>
            </a:r>
            <a:r>
              <a:rPr lang="en-US" sz="1000" b="1" dirty="0" smtClean="0"/>
              <a:t>-</a:t>
            </a:r>
            <a:r>
              <a:rPr lang="ru-RU" sz="1000" b="1" dirty="0" smtClean="0"/>
              <a:t>Балтика</a:t>
            </a:r>
            <a:endParaRPr lang="ru-RU" sz="1000" b="1" dirty="0"/>
          </a:p>
        </p:txBody>
      </p:sp>
      <p:sp>
        <p:nvSpPr>
          <p:cNvPr id="28" name="AutoShape 7"/>
          <p:cNvSpPr>
            <a:spLocks noChangeArrowheads="1"/>
          </p:cNvSpPr>
          <p:nvPr/>
        </p:nvSpPr>
        <p:spPr bwMode="auto">
          <a:xfrm>
            <a:off x="6300440" y="4797152"/>
            <a:ext cx="1367903" cy="1296144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marL="87313" indent="-87313">
              <a:buFont typeface="Arial" charset="0"/>
              <a:buChar char="•"/>
            </a:pPr>
            <a:r>
              <a:rPr lang="ru-RU" sz="800" b="1" dirty="0"/>
              <a:t>Залог прав (требований) по кредитам субъектов МСП, предоставленным за счет средств МСП Банка </a:t>
            </a:r>
          </a:p>
        </p:txBody>
      </p:sp>
      <p:graphicFrame>
        <p:nvGraphicFramePr>
          <p:cNvPr id="31" name="Схема 30"/>
          <p:cNvGraphicFramePr/>
          <p:nvPr>
            <p:extLst>
              <p:ext uri="{D42A27DB-BD31-4B8C-83A1-F6EECF244321}">
                <p14:modId xmlns:p14="http://schemas.microsoft.com/office/powerpoint/2010/main" val="842308781"/>
              </p:ext>
            </p:extLst>
          </p:nvPr>
        </p:nvGraphicFramePr>
        <p:xfrm>
          <a:off x="6228184" y="3219635"/>
          <a:ext cx="1512169" cy="1577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33" name="AutoShape 7"/>
          <p:cNvSpPr>
            <a:spLocks noChangeArrowheads="1"/>
          </p:cNvSpPr>
          <p:nvPr/>
        </p:nvSpPr>
        <p:spPr bwMode="auto">
          <a:xfrm>
            <a:off x="6300440" y="1916832"/>
            <a:ext cx="1367903" cy="1236226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square" anchor="ctr"/>
          <a:lstStyle/>
          <a:p>
            <a:pPr algn="ctr"/>
            <a:r>
              <a:rPr lang="ru-RU" sz="650" b="1" dirty="0">
                <a:solidFill>
                  <a:prstClr val="white"/>
                </a:solidFill>
              </a:rPr>
              <a:t>Финансирование инновационных, </a:t>
            </a:r>
            <a:r>
              <a:rPr lang="ru-RU" sz="650" b="1" dirty="0" err="1">
                <a:solidFill>
                  <a:prstClr val="white"/>
                </a:solidFill>
              </a:rPr>
              <a:t>модернизационных</a:t>
            </a:r>
            <a:r>
              <a:rPr lang="ru-RU" sz="650" b="1" dirty="0">
                <a:solidFill>
                  <a:prstClr val="white"/>
                </a:solidFill>
              </a:rPr>
              <a:t> или </a:t>
            </a:r>
            <a:r>
              <a:rPr lang="ru-RU" sz="650" b="1" dirty="0" err="1">
                <a:solidFill>
                  <a:prstClr val="white"/>
                </a:solidFill>
              </a:rPr>
              <a:t>энергоэффективных</a:t>
            </a:r>
            <a:r>
              <a:rPr lang="ru-RU" sz="650" b="1" dirty="0">
                <a:solidFill>
                  <a:prstClr val="white"/>
                </a:solidFill>
              </a:rPr>
              <a:t> проектов на  территории Калининградской, Ленинградской, Новгородской Псковской областях и г. Санкт-Петербург</a:t>
            </a:r>
          </a:p>
        </p:txBody>
      </p:sp>
      <p:sp>
        <p:nvSpPr>
          <p:cNvPr id="37" name="AutoShape 5"/>
          <p:cNvSpPr>
            <a:spLocks noChangeArrowheads="1"/>
          </p:cNvSpPr>
          <p:nvPr/>
        </p:nvSpPr>
        <p:spPr bwMode="auto">
          <a:xfrm>
            <a:off x="1835944" y="1340768"/>
            <a:ext cx="1584176" cy="441995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ru-RU" sz="1000" b="1" dirty="0"/>
              <a:t>ФИМ </a:t>
            </a:r>
            <a:r>
              <a:rPr lang="ru-RU" sz="1000" b="1" dirty="0" smtClean="0"/>
              <a:t>Целевой</a:t>
            </a:r>
            <a:r>
              <a:rPr lang="en-US" sz="1000" b="1" dirty="0" smtClean="0"/>
              <a:t> </a:t>
            </a:r>
            <a:r>
              <a:rPr lang="ru-RU" sz="1000" b="1" dirty="0" smtClean="0"/>
              <a:t>для БВР***</a:t>
            </a:r>
            <a:endParaRPr lang="ru-RU" sz="1000" b="1" dirty="0"/>
          </a:p>
        </p:txBody>
      </p:sp>
      <p:sp>
        <p:nvSpPr>
          <p:cNvPr id="39" name="AutoShape 7"/>
          <p:cNvSpPr>
            <a:spLocks noChangeArrowheads="1"/>
          </p:cNvSpPr>
          <p:nvPr/>
        </p:nvSpPr>
        <p:spPr bwMode="auto">
          <a:xfrm>
            <a:off x="1835944" y="1954200"/>
            <a:ext cx="1584176" cy="1193232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algn="ctr"/>
            <a:r>
              <a:rPr lang="ru-RU" sz="650" b="1" dirty="0">
                <a:solidFill>
                  <a:prstClr val="white"/>
                </a:solidFill>
              </a:rPr>
              <a:t>Финансирование субъектов МСП  широкого спектра отраслей экономики на цели реализации инновационных, </a:t>
            </a:r>
            <a:r>
              <a:rPr lang="ru-RU" sz="650" b="1" dirty="0" err="1">
                <a:solidFill>
                  <a:prstClr val="white"/>
                </a:solidFill>
              </a:rPr>
              <a:t>модернизационных</a:t>
            </a:r>
            <a:r>
              <a:rPr lang="ru-RU" sz="650" b="1" dirty="0">
                <a:solidFill>
                  <a:prstClr val="white"/>
                </a:solidFill>
              </a:rPr>
              <a:t> или </a:t>
            </a:r>
            <a:r>
              <a:rPr lang="ru-RU" sz="650" b="1" dirty="0" err="1">
                <a:solidFill>
                  <a:prstClr val="white"/>
                </a:solidFill>
              </a:rPr>
              <a:t>энергоэффективных</a:t>
            </a:r>
            <a:r>
              <a:rPr lang="ru-RU" sz="650" b="1" dirty="0">
                <a:solidFill>
                  <a:prstClr val="white"/>
                </a:solidFill>
              </a:rPr>
              <a:t> сделок через банки-партнеры с высоким рейтингом (Приложение 1). </a:t>
            </a:r>
          </a:p>
        </p:txBody>
      </p:sp>
      <p:sp>
        <p:nvSpPr>
          <p:cNvPr id="40" name="AutoShape 7"/>
          <p:cNvSpPr>
            <a:spLocks noChangeArrowheads="1"/>
          </p:cNvSpPr>
          <p:nvPr/>
        </p:nvSpPr>
        <p:spPr bwMode="auto">
          <a:xfrm>
            <a:off x="1835944" y="4797149"/>
            <a:ext cx="1584176" cy="1296148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marL="87313" indent="-87313">
              <a:buFont typeface="Arial" charset="0"/>
              <a:buChar char="•"/>
            </a:pPr>
            <a:r>
              <a:rPr lang="ru-RU" sz="800" b="1" dirty="0"/>
              <a:t>Залог прав (требований) по кредитам субъектов МСП, предоставленным за счет средств МСП Банка </a:t>
            </a:r>
          </a:p>
        </p:txBody>
      </p:sp>
      <p:graphicFrame>
        <p:nvGraphicFramePr>
          <p:cNvPr id="41" name="Схема 40"/>
          <p:cNvGraphicFramePr/>
          <p:nvPr>
            <p:extLst>
              <p:ext uri="{D42A27DB-BD31-4B8C-83A1-F6EECF244321}">
                <p14:modId xmlns:p14="http://schemas.microsoft.com/office/powerpoint/2010/main" val="1112719338"/>
              </p:ext>
            </p:extLst>
          </p:nvPr>
        </p:nvGraphicFramePr>
        <p:xfrm>
          <a:off x="1835695" y="3219441"/>
          <a:ext cx="1512169" cy="1646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cxnSp>
        <p:nvCxnSpPr>
          <p:cNvPr id="42" name="Прямая со стрелкой 41"/>
          <p:cNvCxnSpPr/>
          <p:nvPr/>
        </p:nvCxnSpPr>
        <p:spPr>
          <a:xfrm>
            <a:off x="2339752" y="4293790"/>
            <a:ext cx="0" cy="21533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utoShape 5"/>
          <p:cNvSpPr>
            <a:spLocks noChangeArrowheads="1"/>
          </p:cNvSpPr>
          <p:nvPr/>
        </p:nvSpPr>
        <p:spPr bwMode="auto">
          <a:xfrm>
            <a:off x="7740600" y="1360112"/>
            <a:ext cx="1367904" cy="441325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ru-RU" sz="1000" b="1" dirty="0" smtClean="0"/>
              <a:t>МСП</a:t>
            </a:r>
            <a:r>
              <a:rPr lang="en-US" sz="1000" b="1" dirty="0" smtClean="0"/>
              <a:t>-</a:t>
            </a:r>
            <a:r>
              <a:rPr lang="ru-RU" sz="1000" b="1" smtClean="0"/>
              <a:t>Балтика Плюс</a:t>
            </a:r>
            <a:endParaRPr lang="ru-RU" sz="1000" b="1" dirty="0"/>
          </a:p>
        </p:txBody>
      </p:sp>
      <p:sp>
        <p:nvSpPr>
          <p:cNvPr id="36" name="AutoShape 7"/>
          <p:cNvSpPr>
            <a:spLocks noChangeArrowheads="1"/>
          </p:cNvSpPr>
          <p:nvPr/>
        </p:nvSpPr>
        <p:spPr bwMode="auto">
          <a:xfrm>
            <a:off x="7740600" y="4797152"/>
            <a:ext cx="1367903" cy="1296144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marL="87313" indent="-87313">
              <a:buFont typeface="Arial" charset="0"/>
              <a:buChar char="•"/>
            </a:pPr>
            <a:r>
              <a:rPr lang="ru-RU" sz="800" b="1" dirty="0"/>
              <a:t>Залог прав (требований) по кредитам субъектов МСП, предоставленным за счет средств МСП Банка </a:t>
            </a:r>
          </a:p>
        </p:txBody>
      </p:sp>
      <p:graphicFrame>
        <p:nvGraphicFramePr>
          <p:cNvPr id="38" name="Схема 37"/>
          <p:cNvGraphicFramePr/>
          <p:nvPr>
            <p:extLst>
              <p:ext uri="{D42A27DB-BD31-4B8C-83A1-F6EECF244321}">
                <p14:modId xmlns:p14="http://schemas.microsoft.com/office/powerpoint/2010/main" val="4087994879"/>
              </p:ext>
            </p:extLst>
          </p:nvPr>
        </p:nvGraphicFramePr>
        <p:xfrm>
          <a:off x="7668344" y="3219635"/>
          <a:ext cx="1512169" cy="1577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sp>
        <p:nvSpPr>
          <p:cNvPr id="44" name="AutoShape 7"/>
          <p:cNvSpPr>
            <a:spLocks noChangeArrowheads="1"/>
          </p:cNvSpPr>
          <p:nvPr/>
        </p:nvSpPr>
        <p:spPr bwMode="auto">
          <a:xfrm>
            <a:off x="7740600" y="1916832"/>
            <a:ext cx="1367903" cy="1236226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 w="9525" algn="ctr">
            <a:noFill/>
            <a:round/>
            <a:headEnd/>
            <a:tailEnd/>
          </a:ln>
          <a:effectLst/>
          <a:extLst/>
        </p:spPr>
        <p:txBody>
          <a:bodyPr wrap="square" anchor="ctr"/>
          <a:lstStyle/>
          <a:p>
            <a:pPr algn="ctr"/>
            <a:r>
              <a:rPr lang="ru-RU" sz="650" b="1" dirty="0">
                <a:solidFill>
                  <a:prstClr val="white"/>
                </a:solidFill>
              </a:rPr>
              <a:t>Финансирование инновационных, </a:t>
            </a:r>
            <a:r>
              <a:rPr lang="ru-RU" sz="650" b="1" dirty="0" err="1">
                <a:solidFill>
                  <a:prstClr val="white"/>
                </a:solidFill>
              </a:rPr>
              <a:t>модернизационных</a:t>
            </a:r>
            <a:r>
              <a:rPr lang="ru-RU" sz="650" b="1" dirty="0">
                <a:solidFill>
                  <a:prstClr val="white"/>
                </a:solidFill>
              </a:rPr>
              <a:t> или </a:t>
            </a:r>
            <a:r>
              <a:rPr lang="ru-RU" sz="650" b="1" dirty="0" err="1">
                <a:solidFill>
                  <a:prstClr val="white"/>
                </a:solidFill>
              </a:rPr>
              <a:t>энергоэффективных</a:t>
            </a:r>
            <a:r>
              <a:rPr lang="ru-RU" sz="650" b="1" dirty="0">
                <a:solidFill>
                  <a:prstClr val="white"/>
                </a:solidFill>
              </a:rPr>
              <a:t> проектов на  территории Калининградской, Ленинградской, Новгородской Псковской областях и г. Санкт-Петербург</a:t>
            </a:r>
          </a:p>
        </p:txBody>
      </p:sp>
    </p:spTree>
    <p:extLst>
      <p:ext uri="{BB962C8B-B14F-4D97-AF65-F5344CB8AC3E}">
        <p14:creationId xmlns:p14="http://schemas.microsoft.com/office/powerpoint/2010/main" val="105121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3EF65BA-BDF3-435B-9E57-15AD33288D6F}" type="slidenum">
              <a:rPr lang="ru-RU" smtClean="0">
                <a:solidFill>
                  <a:schemeClr val="bg1"/>
                </a:solidFill>
              </a:rPr>
              <a:pPr eaLnBrk="1" hangingPunct="1"/>
              <a:t>3</a:t>
            </a:fld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395536" y="980728"/>
            <a:ext cx="8313514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6" name="AutoShape 5"/>
          <p:cNvSpPr>
            <a:spLocks noChangeArrowheads="1"/>
          </p:cNvSpPr>
          <p:nvPr/>
        </p:nvSpPr>
        <p:spPr bwMode="auto">
          <a:xfrm>
            <a:off x="611560" y="1268762"/>
            <a:ext cx="1584176" cy="442420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ru-RU" sz="1000" b="1" dirty="0"/>
              <a:t>Рефинансирование </a:t>
            </a:r>
            <a:r>
              <a:rPr lang="ru-RU" sz="1000" b="1" dirty="0" smtClean="0"/>
              <a:t>неторгового </a:t>
            </a:r>
            <a:r>
              <a:rPr lang="ru-RU" sz="1000" b="1" dirty="0"/>
              <a:t>сектора</a:t>
            </a:r>
          </a:p>
        </p:txBody>
      </p:sp>
      <p:sp>
        <p:nvSpPr>
          <p:cNvPr id="178" name="AutoShape 7"/>
          <p:cNvSpPr>
            <a:spLocks noChangeArrowheads="1"/>
          </p:cNvSpPr>
          <p:nvPr/>
        </p:nvSpPr>
        <p:spPr bwMode="auto">
          <a:xfrm>
            <a:off x="611560" y="1850480"/>
            <a:ext cx="1584176" cy="1135632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sz="630" b="1" dirty="0">
                <a:solidFill>
                  <a:srgbClr val="FFFFFF"/>
                </a:solidFill>
              </a:rPr>
              <a:t>Финансирование Субъектов МСП, относящихся к неторговому сектору, и в соответствии с установленными региональными квотами, при условии предоставления банком-партнером в первоначальный залог прав (требований) по кредитам, выданным за счет собственных средств.</a:t>
            </a:r>
          </a:p>
        </p:txBody>
      </p:sp>
      <p:sp>
        <p:nvSpPr>
          <p:cNvPr id="181" name="AutoShape 7"/>
          <p:cNvSpPr>
            <a:spLocks noChangeArrowheads="1"/>
          </p:cNvSpPr>
          <p:nvPr/>
        </p:nvSpPr>
        <p:spPr bwMode="auto">
          <a:xfrm>
            <a:off x="611560" y="4797154"/>
            <a:ext cx="1584176" cy="1296144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marL="87313" indent="-87313">
              <a:buFont typeface="Arial" pitchFamily="34" charset="0"/>
              <a:buChar char="•"/>
            </a:pPr>
            <a:r>
              <a:rPr lang="ru-RU" sz="700" b="1" dirty="0"/>
              <a:t>Залог прав (требований) </a:t>
            </a:r>
            <a:r>
              <a:rPr lang="ru-RU" sz="700" b="1" dirty="0" smtClean="0"/>
              <a:t>по кредитам субъектов МСП за счет собственных средств;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ru-RU" sz="700" b="1" dirty="0"/>
              <a:t>Залог прав (требований) по кредитам субъектов МСП, предоставленным за счет средств МСП </a:t>
            </a:r>
            <a:r>
              <a:rPr lang="ru-RU" sz="700" b="1" dirty="0" smtClean="0"/>
              <a:t>Банка; </a:t>
            </a:r>
            <a:endParaRPr lang="ru-RU" sz="700" b="1" dirty="0"/>
          </a:p>
          <a:p>
            <a:pPr marL="87313" indent="-87313">
              <a:buFont typeface="Arial" pitchFamily="34" charset="0"/>
              <a:buChar char="•"/>
            </a:pPr>
            <a:r>
              <a:rPr lang="ru-RU" sz="700" b="1" dirty="0"/>
              <a:t>Соглашение об условиях уступки прав по кредитам</a:t>
            </a:r>
          </a:p>
        </p:txBody>
      </p:sp>
      <p:sp>
        <p:nvSpPr>
          <p:cNvPr id="182" name="AutoShape 5"/>
          <p:cNvSpPr>
            <a:spLocks noChangeArrowheads="1"/>
          </p:cNvSpPr>
          <p:nvPr/>
        </p:nvSpPr>
        <p:spPr bwMode="auto">
          <a:xfrm>
            <a:off x="5940152" y="1268762"/>
            <a:ext cx="1557504" cy="442420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ru-RU" sz="1000" b="1" dirty="0"/>
              <a:t>Факторинг -  Банк</a:t>
            </a:r>
          </a:p>
        </p:txBody>
      </p:sp>
      <p:sp>
        <p:nvSpPr>
          <p:cNvPr id="184" name="AutoShape 7"/>
          <p:cNvSpPr>
            <a:spLocks noChangeArrowheads="1"/>
          </p:cNvSpPr>
          <p:nvPr/>
        </p:nvSpPr>
        <p:spPr bwMode="auto">
          <a:xfrm>
            <a:off x="5940152" y="1850479"/>
            <a:ext cx="1557504" cy="1135633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algn="ctr"/>
            <a:r>
              <a:rPr lang="ru-RU" sz="800" b="1" dirty="0" smtClean="0">
                <a:solidFill>
                  <a:schemeClr val="bg1"/>
                </a:solidFill>
              </a:rPr>
              <a:t>Финансирование субъектов МСП под уступку денежного требования</a:t>
            </a:r>
            <a:endParaRPr lang="ru-RU" sz="800" b="1" dirty="0">
              <a:solidFill>
                <a:schemeClr val="bg1"/>
              </a:solidFill>
            </a:endParaRPr>
          </a:p>
        </p:txBody>
      </p:sp>
      <p:sp>
        <p:nvSpPr>
          <p:cNvPr id="187" name="AutoShape 7"/>
          <p:cNvSpPr>
            <a:spLocks noChangeArrowheads="1"/>
          </p:cNvSpPr>
          <p:nvPr/>
        </p:nvSpPr>
        <p:spPr bwMode="auto">
          <a:xfrm>
            <a:off x="5940152" y="4797154"/>
            <a:ext cx="1557504" cy="1296144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marL="87313" indent="-87313">
              <a:buFont typeface="Arial" pitchFamily="34" charset="0"/>
              <a:buChar char="•"/>
            </a:pPr>
            <a:r>
              <a:rPr lang="ru-RU" sz="800" b="1" dirty="0"/>
              <a:t>В</a:t>
            </a:r>
            <a:r>
              <a:rPr lang="ru-RU" sz="800" b="1" dirty="0" smtClean="0"/>
              <a:t> </a:t>
            </a:r>
            <a:r>
              <a:rPr lang="ru-RU" sz="800" b="1" dirty="0"/>
              <a:t>зависимости от финансового положения </a:t>
            </a:r>
            <a:r>
              <a:rPr lang="ru-RU" sz="800" b="1" dirty="0" smtClean="0"/>
              <a:t>банка-партнера </a:t>
            </a:r>
            <a:r>
              <a:rPr lang="en-US" sz="800" b="1" dirty="0" smtClean="0"/>
              <a:t>–</a:t>
            </a:r>
            <a:r>
              <a:rPr lang="ru-RU" sz="800" b="1" dirty="0" smtClean="0"/>
              <a:t> без</a:t>
            </a:r>
            <a:r>
              <a:rPr lang="en-US" sz="800" b="1" dirty="0" smtClean="0"/>
              <a:t> </a:t>
            </a:r>
            <a:r>
              <a:rPr lang="ru-RU" sz="800" b="1" dirty="0" smtClean="0"/>
              <a:t>обеспечения </a:t>
            </a:r>
            <a:r>
              <a:rPr lang="ru-RU" sz="800" b="1" dirty="0"/>
              <a:t>или с обеспечением в виде залога ценных бумаг</a:t>
            </a:r>
          </a:p>
        </p:txBody>
      </p:sp>
      <p:sp>
        <p:nvSpPr>
          <p:cNvPr id="200" name="Text Box 5"/>
          <p:cNvSpPr txBox="1">
            <a:spLocks noChangeArrowheads="1"/>
          </p:cNvSpPr>
          <p:nvPr/>
        </p:nvSpPr>
        <p:spPr bwMode="auto">
          <a:xfrm>
            <a:off x="395536" y="980728"/>
            <a:ext cx="8395208" cy="2889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 extrusionH="76200">
            <a:extrusionClr>
              <a:srgbClr val="FFC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b="1" cap="all" dirty="0" smtClean="0">
                <a:solidFill>
                  <a:schemeClr val="bg1">
                    <a:lumMod val="50000"/>
                  </a:schemeClr>
                </a:solidFill>
              </a:rPr>
              <a:t>Кредитные продукты, реализуемые ОАО «МСП Банк» через</a:t>
            </a:r>
            <a:r>
              <a:rPr lang="ru-RU" sz="1300" b="1" cap="all" dirty="0" smtClean="0">
                <a:solidFill>
                  <a:srgbClr val="F6621A"/>
                </a:solidFill>
              </a:rPr>
              <a:t> </a:t>
            </a:r>
            <a:r>
              <a:rPr lang="ru-RU" sz="1600" b="1" cap="all" dirty="0" smtClean="0">
                <a:solidFill>
                  <a:srgbClr val="FF0000"/>
                </a:solidFill>
              </a:rPr>
              <a:t>банки-партнеры</a:t>
            </a:r>
          </a:p>
          <a:p>
            <a:pPr algn="ctr" eaLnBrk="1" hangingPunct="1">
              <a:defRPr/>
            </a:pPr>
            <a:endParaRPr lang="ru-RU" sz="1600" b="1" cap="all" dirty="0" smtClean="0">
              <a:solidFill>
                <a:srgbClr val="F6621A"/>
              </a:solidFill>
            </a:endParaRPr>
          </a:p>
          <a:p>
            <a:pPr algn="ctr" eaLnBrk="1" hangingPunct="1">
              <a:defRPr/>
            </a:pPr>
            <a:endParaRPr lang="ru-RU" b="1" cap="all" dirty="0" smtClean="0">
              <a:solidFill>
                <a:srgbClr val="F6621A"/>
              </a:solidFill>
            </a:endParaRPr>
          </a:p>
        </p:txBody>
      </p:sp>
      <p:sp>
        <p:nvSpPr>
          <p:cNvPr id="47" name="AutoShape 5"/>
          <p:cNvSpPr>
            <a:spLocks noChangeArrowheads="1"/>
          </p:cNvSpPr>
          <p:nvPr/>
        </p:nvSpPr>
        <p:spPr bwMode="auto">
          <a:xfrm rot="16200000">
            <a:off x="-525700" y="3702165"/>
            <a:ext cx="1656184" cy="389774"/>
          </a:xfrm>
          <a:prstGeom prst="flowChartAlternateProcess">
            <a:avLst/>
          </a:prstGeom>
          <a:solidFill>
            <a:srgbClr val="990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000" b="1" dirty="0" smtClean="0"/>
              <a:t>Мах</a:t>
            </a:r>
            <a:r>
              <a:rPr lang="en-US" sz="1000" b="1" dirty="0" smtClean="0"/>
              <a:t> </a:t>
            </a:r>
            <a:r>
              <a:rPr lang="ru-RU" sz="1000" b="1" dirty="0" smtClean="0"/>
              <a:t>сумма субъекту МСП/ Срок  /Ставка</a:t>
            </a:r>
            <a:endParaRPr lang="ru-RU" sz="1000" b="1" dirty="0"/>
          </a:p>
        </p:txBody>
      </p:sp>
      <p:sp>
        <p:nvSpPr>
          <p:cNvPr id="48" name="AutoShape 5"/>
          <p:cNvSpPr>
            <a:spLocks noChangeArrowheads="1"/>
          </p:cNvSpPr>
          <p:nvPr/>
        </p:nvSpPr>
        <p:spPr bwMode="auto">
          <a:xfrm rot="16200000">
            <a:off x="-345675" y="5250342"/>
            <a:ext cx="1296144" cy="389764"/>
          </a:xfrm>
          <a:prstGeom prst="flowChartAlternateProcess">
            <a:avLst/>
          </a:prstGeom>
          <a:solidFill>
            <a:srgbClr val="990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000" b="1" dirty="0"/>
              <a:t>Обеспечение</a:t>
            </a:r>
          </a:p>
        </p:txBody>
      </p:sp>
      <p:sp>
        <p:nvSpPr>
          <p:cNvPr id="49" name="AutoShape 5"/>
          <p:cNvSpPr>
            <a:spLocks noChangeArrowheads="1"/>
          </p:cNvSpPr>
          <p:nvPr/>
        </p:nvSpPr>
        <p:spPr bwMode="auto">
          <a:xfrm rot="16200000">
            <a:off x="-265420" y="2223413"/>
            <a:ext cx="1135632" cy="389766"/>
          </a:xfrm>
          <a:prstGeom prst="flowChartAlternateProcess">
            <a:avLst/>
          </a:prstGeom>
          <a:solidFill>
            <a:srgbClr val="990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000" b="1" dirty="0"/>
              <a:t>Цель</a:t>
            </a: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539552" y="6237312"/>
            <a:ext cx="8683240" cy="21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450" cap="all" dirty="0" smtClean="0">
                <a:solidFill>
                  <a:schemeClr val="bg1"/>
                </a:solidFill>
              </a:rPr>
              <a:t>* Максимальная сумма, предоставляемая субъекту </a:t>
            </a:r>
            <a:r>
              <a:rPr lang="ru-RU" sz="450" cap="all" dirty="0" err="1" smtClean="0">
                <a:solidFill>
                  <a:schemeClr val="bg1"/>
                </a:solidFill>
              </a:rPr>
              <a:t>мсп</a:t>
            </a:r>
            <a:r>
              <a:rPr lang="ru-RU" sz="450" cap="all" dirty="0" smtClean="0">
                <a:solidFill>
                  <a:schemeClr val="bg1"/>
                </a:solidFill>
              </a:rPr>
              <a:t> в рамках одного или нескольких договоров, при этом  Максимальный Размер кредита, предоставляемого Банку-партнеру  зависит от оценочного лимита, рассчитанного ОАО «</a:t>
            </a:r>
            <a:r>
              <a:rPr lang="ru-RU" sz="450" cap="all" dirty="0" err="1" smtClean="0">
                <a:solidFill>
                  <a:schemeClr val="bg1"/>
                </a:solidFill>
              </a:rPr>
              <a:t>мсп</a:t>
            </a:r>
            <a:r>
              <a:rPr lang="ru-RU" sz="450" cap="all" dirty="0" smtClean="0">
                <a:solidFill>
                  <a:schemeClr val="bg1"/>
                </a:solidFill>
              </a:rPr>
              <a:t> Банк».</a:t>
            </a:r>
            <a:endParaRPr lang="ru-RU" sz="450" cap="all" dirty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ru-RU" sz="450" b="1" cap="all" dirty="0"/>
          </a:p>
          <a:p>
            <a:pPr algn="ctr" eaLnBrk="1" hangingPunct="1">
              <a:defRPr/>
            </a:pPr>
            <a:endParaRPr lang="ru-RU" sz="450" b="1" cap="all" dirty="0" smtClean="0"/>
          </a:p>
        </p:txBody>
      </p:sp>
      <p:graphicFrame>
        <p:nvGraphicFramePr>
          <p:cNvPr id="52" name="Схема 51"/>
          <p:cNvGraphicFramePr/>
          <p:nvPr>
            <p:extLst>
              <p:ext uri="{D42A27DB-BD31-4B8C-83A1-F6EECF244321}">
                <p14:modId xmlns:p14="http://schemas.microsoft.com/office/powerpoint/2010/main" val="3461438418"/>
              </p:ext>
            </p:extLst>
          </p:nvPr>
        </p:nvGraphicFramePr>
        <p:xfrm>
          <a:off x="539552" y="2924944"/>
          <a:ext cx="1669152" cy="1862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2" name="Схема 31"/>
          <p:cNvGraphicFramePr/>
          <p:nvPr>
            <p:extLst>
              <p:ext uri="{D42A27DB-BD31-4B8C-83A1-F6EECF244321}">
                <p14:modId xmlns:p14="http://schemas.microsoft.com/office/powerpoint/2010/main" val="245346639"/>
              </p:ext>
            </p:extLst>
          </p:nvPr>
        </p:nvGraphicFramePr>
        <p:xfrm>
          <a:off x="5769464" y="2996954"/>
          <a:ext cx="1898880" cy="1719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9" name="AutoShape 5"/>
          <p:cNvSpPr>
            <a:spLocks noChangeArrowheads="1"/>
          </p:cNvSpPr>
          <p:nvPr/>
        </p:nvSpPr>
        <p:spPr bwMode="auto">
          <a:xfrm>
            <a:off x="3923929" y="1268760"/>
            <a:ext cx="1944216" cy="442420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ru-RU" sz="1000" b="1" dirty="0"/>
              <a:t>МСП – Региональный рост</a:t>
            </a:r>
          </a:p>
        </p:txBody>
      </p:sp>
      <p:sp>
        <p:nvSpPr>
          <p:cNvPr id="40" name="AutoShape 7"/>
          <p:cNvSpPr>
            <a:spLocks noChangeArrowheads="1"/>
          </p:cNvSpPr>
          <p:nvPr/>
        </p:nvSpPr>
        <p:spPr bwMode="auto">
          <a:xfrm>
            <a:off x="3923929" y="1844824"/>
            <a:ext cx="1944216" cy="1141288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sz="700" b="1" dirty="0">
                <a:solidFill>
                  <a:srgbClr val="FFFFFF"/>
                </a:solidFill>
              </a:rPr>
              <a:t>Финансирование на широкий перечень целей субъектов МСП широкого спектра отраслей экономики, зарегистрированных в регионах с отсутствующим или минимальным спросом на кредитные ресурсы, в моногородах и на территориях, пострадавших от чрезвычайных ситуаций.</a:t>
            </a:r>
            <a:endParaRPr lang="en-US" sz="700" b="1" dirty="0">
              <a:solidFill>
                <a:srgbClr val="FFFFFF"/>
              </a:solidFill>
            </a:endParaRPr>
          </a:p>
          <a:p>
            <a:pPr algn="ctr"/>
            <a:r>
              <a:rPr lang="ru-RU" sz="700" b="1" dirty="0">
                <a:solidFill>
                  <a:srgbClr val="FFFFFF"/>
                </a:solidFill>
              </a:rPr>
              <a:t>(Приложение </a:t>
            </a:r>
            <a:r>
              <a:rPr lang="en-US" sz="700" b="1" dirty="0">
                <a:solidFill>
                  <a:srgbClr val="FFFFFF"/>
                </a:solidFill>
              </a:rPr>
              <a:t>2</a:t>
            </a:r>
            <a:r>
              <a:rPr lang="ru-RU" sz="700" b="1" dirty="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41" name="AutoShape 7"/>
          <p:cNvSpPr>
            <a:spLocks noChangeArrowheads="1"/>
          </p:cNvSpPr>
          <p:nvPr/>
        </p:nvSpPr>
        <p:spPr bwMode="auto">
          <a:xfrm>
            <a:off x="3923928" y="4797152"/>
            <a:ext cx="1944217" cy="1296146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marL="87313" indent="-87313">
              <a:buFont typeface="Arial" charset="0"/>
              <a:buChar char="•"/>
            </a:pPr>
            <a:r>
              <a:rPr lang="ru-RU" sz="800" b="1" dirty="0"/>
              <a:t>Залог прав (требований) по кредитам субъектов МСП, предоставленным за счет средств МСП Банка </a:t>
            </a:r>
          </a:p>
        </p:txBody>
      </p:sp>
      <p:graphicFrame>
        <p:nvGraphicFramePr>
          <p:cNvPr id="42" name="Схема 41"/>
          <p:cNvGraphicFramePr/>
          <p:nvPr>
            <p:extLst>
              <p:ext uri="{D42A27DB-BD31-4B8C-83A1-F6EECF244321}">
                <p14:modId xmlns:p14="http://schemas.microsoft.com/office/powerpoint/2010/main" val="3554564750"/>
              </p:ext>
            </p:extLst>
          </p:nvPr>
        </p:nvGraphicFramePr>
        <p:xfrm>
          <a:off x="4067944" y="2961850"/>
          <a:ext cx="1669159" cy="1817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25" name="AutoShape 5"/>
          <p:cNvSpPr>
            <a:spLocks noChangeArrowheads="1"/>
          </p:cNvSpPr>
          <p:nvPr/>
        </p:nvSpPr>
        <p:spPr bwMode="auto">
          <a:xfrm>
            <a:off x="7569518" y="1268760"/>
            <a:ext cx="1538986" cy="442420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ru-RU" sz="1000" b="1" dirty="0"/>
              <a:t>МФО - Банк</a:t>
            </a:r>
          </a:p>
        </p:txBody>
      </p:sp>
      <p:sp>
        <p:nvSpPr>
          <p:cNvPr id="26" name="AutoShape 7"/>
          <p:cNvSpPr>
            <a:spLocks noChangeArrowheads="1"/>
          </p:cNvSpPr>
          <p:nvPr/>
        </p:nvSpPr>
        <p:spPr bwMode="auto">
          <a:xfrm>
            <a:off x="7569518" y="1850478"/>
            <a:ext cx="1538986" cy="1135633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algn="ctr"/>
            <a:r>
              <a:rPr lang="ru-RU" sz="800" b="1" dirty="0">
                <a:solidFill>
                  <a:schemeClr val="bg1"/>
                </a:solidFill>
              </a:rPr>
              <a:t>Предоставление </a:t>
            </a:r>
            <a:r>
              <a:rPr lang="ru-RU" sz="800" b="1" dirty="0" err="1">
                <a:solidFill>
                  <a:schemeClr val="bg1"/>
                </a:solidFill>
              </a:rPr>
              <a:t>микрокредитов</a:t>
            </a:r>
            <a:r>
              <a:rPr lang="ru-RU" sz="800" b="1" dirty="0">
                <a:solidFill>
                  <a:schemeClr val="bg1"/>
                </a:solidFill>
              </a:rPr>
              <a:t> до 3 млн руб. субъектам МСП широкого спектра отраслей экономики на широкий перечень целей.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7" name="AutoShape 7"/>
          <p:cNvSpPr>
            <a:spLocks noChangeArrowheads="1"/>
          </p:cNvSpPr>
          <p:nvPr/>
        </p:nvSpPr>
        <p:spPr bwMode="auto">
          <a:xfrm>
            <a:off x="7569518" y="4797153"/>
            <a:ext cx="1538986" cy="1296145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marL="87313" indent="-87313">
              <a:buFont typeface="Arial" pitchFamily="34" charset="0"/>
              <a:buChar char="•"/>
            </a:pPr>
            <a:r>
              <a:rPr lang="ru-RU" sz="730" b="1" dirty="0"/>
              <a:t>Залог прав (требований) по кредитам, предоставленным за счет собственных средств с возможностью замены на кредиты, предоставленные за счет средств МСП Банка</a:t>
            </a:r>
            <a:endParaRPr lang="en-US" sz="730" b="1" dirty="0"/>
          </a:p>
        </p:txBody>
      </p:sp>
      <p:graphicFrame>
        <p:nvGraphicFramePr>
          <p:cNvPr id="28" name="Схема 27"/>
          <p:cNvGraphicFramePr/>
          <p:nvPr>
            <p:extLst>
              <p:ext uri="{D42A27DB-BD31-4B8C-83A1-F6EECF244321}">
                <p14:modId xmlns:p14="http://schemas.microsoft.com/office/powerpoint/2010/main" val="4071847581"/>
              </p:ext>
            </p:extLst>
          </p:nvPr>
        </p:nvGraphicFramePr>
        <p:xfrm>
          <a:off x="7452320" y="2986114"/>
          <a:ext cx="1800200" cy="17390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2279673" y="1269431"/>
            <a:ext cx="1550096" cy="441325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/>
              <a:t>МСП – </a:t>
            </a:r>
            <a:r>
              <a:rPr lang="ru-RU" sz="1000" b="1" dirty="0" smtClean="0"/>
              <a:t>Стимул**</a:t>
            </a:r>
            <a:endParaRPr lang="ru-RU" sz="1000" b="1" dirty="0"/>
          </a:p>
        </p:txBody>
      </p:sp>
      <p:sp>
        <p:nvSpPr>
          <p:cNvPr id="30" name="AutoShape 7"/>
          <p:cNvSpPr>
            <a:spLocks noChangeArrowheads="1"/>
          </p:cNvSpPr>
          <p:nvPr/>
        </p:nvSpPr>
        <p:spPr bwMode="auto">
          <a:xfrm>
            <a:off x="2267744" y="1844824"/>
            <a:ext cx="1562025" cy="1141288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sz="630" b="1" dirty="0">
                <a:solidFill>
                  <a:srgbClr val="FFFFFF"/>
                </a:solidFill>
              </a:rPr>
              <a:t>Финансирование Субъектов МСП, относящихся к неторговому сектору, и в соответствии с установленными региональными квотами, банками-партнерами, имеющими высокий международный долгосрочный рейтинг кредитоспособности.</a:t>
            </a:r>
          </a:p>
          <a:p>
            <a:pPr algn="ctr"/>
            <a:r>
              <a:rPr lang="ru-RU" sz="630" b="1" dirty="0" smtClean="0">
                <a:solidFill>
                  <a:srgbClr val="FFFFFF"/>
                </a:solidFill>
              </a:rPr>
              <a:t> </a:t>
            </a:r>
            <a:r>
              <a:rPr lang="ru-RU" sz="630" b="1" dirty="0">
                <a:solidFill>
                  <a:srgbClr val="FFFFFF"/>
                </a:solidFill>
              </a:rPr>
              <a:t>(Приложение 1)</a:t>
            </a:r>
          </a:p>
        </p:txBody>
      </p:sp>
      <p:sp>
        <p:nvSpPr>
          <p:cNvPr id="33" name="AutoShape 7"/>
          <p:cNvSpPr>
            <a:spLocks noChangeArrowheads="1"/>
          </p:cNvSpPr>
          <p:nvPr/>
        </p:nvSpPr>
        <p:spPr bwMode="auto">
          <a:xfrm>
            <a:off x="2279673" y="4797154"/>
            <a:ext cx="1550096" cy="1296144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87313" indent="-87313">
              <a:buFont typeface="Arial" charset="0"/>
              <a:buChar char="•"/>
            </a:pPr>
            <a:r>
              <a:rPr lang="ru-RU" sz="800" b="1" dirty="0"/>
              <a:t>Залог прав (требований) по кредитам субъектов МСП, предоставленным за счет средств МСП Банка </a:t>
            </a:r>
          </a:p>
        </p:txBody>
      </p:sp>
      <p:graphicFrame>
        <p:nvGraphicFramePr>
          <p:cNvPr id="35" name="Схема 34"/>
          <p:cNvGraphicFramePr/>
          <p:nvPr>
            <p:extLst>
              <p:ext uri="{D42A27DB-BD31-4B8C-83A1-F6EECF244321}">
                <p14:modId xmlns:p14="http://schemas.microsoft.com/office/powerpoint/2010/main" val="3548993894"/>
              </p:ext>
            </p:extLst>
          </p:nvPr>
        </p:nvGraphicFramePr>
        <p:xfrm>
          <a:off x="2339752" y="2924944"/>
          <a:ext cx="1669152" cy="1862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467544" y="6309321"/>
            <a:ext cx="8763834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defPPr>
              <a:defRPr lang="ru-RU"/>
            </a:defPPr>
            <a:lvl1pPr eaLnBrk="1" hangingPunct="1">
              <a:defRPr sz="450" cap="all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>
                <a:latin typeface="Arial" charset="0"/>
              </a:defRPr>
            </a:lvl2pPr>
            <a:lvl3pPr marL="1143000" indent="-228600" eaLnBrk="0" hangingPunct="0">
              <a:defRPr>
                <a:latin typeface="Arial" charset="0"/>
              </a:defRPr>
            </a:lvl3pPr>
            <a:lvl4pPr marL="1600200" indent="-228600" eaLnBrk="0" hangingPunct="0">
              <a:defRPr>
                <a:latin typeface="Arial" charset="0"/>
              </a:defRPr>
            </a:lvl4pPr>
            <a:lvl5pPr marL="2057400" indent="-228600" eaLnBrk="0" hangingPunct="0">
              <a:defRPr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9pPr>
          </a:lstStyle>
          <a:p>
            <a:r>
              <a:rPr lang="ru-RU" dirty="0"/>
              <a:t>  </a:t>
            </a:r>
            <a:r>
              <a:rPr lang="ru-RU" dirty="0" smtClean="0"/>
              <a:t>* </a:t>
            </a:r>
            <a:r>
              <a:rPr lang="ru-RU" dirty="0"/>
              <a:t>* Сумма кредитного договора, заключенного между </a:t>
            </a:r>
            <a:r>
              <a:rPr lang="ru-RU" dirty="0" smtClean="0"/>
              <a:t>МСП Банком </a:t>
            </a:r>
            <a:r>
              <a:rPr lang="ru-RU" dirty="0"/>
              <a:t>и </a:t>
            </a:r>
            <a:r>
              <a:rPr lang="ru-RU" dirty="0" err="1" smtClean="0"/>
              <a:t>ПАРТНЕРОм</a:t>
            </a:r>
            <a:r>
              <a:rPr lang="ru-RU" dirty="0" smtClean="0"/>
              <a:t> </a:t>
            </a:r>
            <a:r>
              <a:rPr lang="ru-RU" dirty="0"/>
              <a:t>больше или равна 500 млн. рублей.</a:t>
            </a:r>
          </a:p>
        </p:txBody>
      </p:sp>
    </p:spTree>
    <p:extLst>
      <p:ext uri="{BB962C8B-B14F-4D97-AF65-F5344CB8AC3E}">
        <p14:creationId xmlns:p14="http://schemas.microsoft.com/office/powerpoint/2010/main" val="283228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BC3AB-5469-4B1A-A294-73A2A3F67F77}" type="slidenum">
              <a:rPr lang="ru-RU" smtClean="0">
                <a:solidFill>
                  <a:prstClr val="white"/>
                </a:solidFill>
              </a:rPr>
              <a:pPr/>
              <a:t>4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7" name="Text Box 2"/>
          <p:cNvSpPr txBox="1">
            <a:spLocks noChangeArrowheads="1"/>
          </p:cNvSpPr>
          <p:nvPr/>
        </p:nvSpPr>
        <p:spPr bwMode="auto">
          <a:xfrm>
            <a:off x="395536" y="980728"/>
            <a:ext cx="8313514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8" name="AutoShape 5"/>
          <p:cNvSpPr>
            <a:spLocks noChangeArrowheads="1"/>
          </p:cNvSpPr>
          <p:nvPr/>
        </p:nvSpPr>
        <p:spPr bwMode="auto">
          <a:xfrm>
            <a:off x="395536" y="1196752"/>
            <a:ext cx="2016224" cy="442420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800" b="1" dirty="0" smtClean="0"/>
              <a:t>Лизинг -  </a:t>
            </a:r>
            <a:r>
              <a:rPr lang="ru-RU" sz="800" b="1" dirty="0"/>
              <a:t>Региональный потенциал </a:t>
            </a:r>
            <a:r>
              <a:rPr lang="ru-RU" sz="800" b="1" dirty="0" smtClean="0"/>
              <a:t>МСП *, *** </a:t>
            </a:r>
            <a:endParaRPr lang="ru-RU" sz="800" b="1" dirty="0"/>
          </a:p>
        </p:txBody>
      </p:sp>
      <p:sp>
        <p:nvSpPr>
          <p:cNvPr id="52" name="AutoShape 7"/>
          <p:cNvSpPr>
            <a:spLocks noChangeArrowheads="1"/>
          </p:cNvSpPr>
          <p:nvPr/>
        </p:nvSpPr>
        <p:spPr bwMode="auto">
          <a:xfrm>
            <a:off x="395536" y="1700808"/>
            <a:ext cx="2016224" cy="864096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algn="ctr"/>
            <a:r>
              <a:rPr lang="ru-RU" sz="580" b="1" dirty="0">
                <a:solidFill>
                  <a:schemeClr val="bg1"/>
                </a:solidFill>
              </a:rPr>
              <a:t>Оказание помощи в развитии бизнеса Субъектам МСП, зарегистрированным и осуществляющим свою деятельность в Регионах реализации, а также на территориях, пострадавших от чрезвычайных ситуаций, и </a:t>
            </a:r>
            <a:r>
              <a:rPr lang="ru-RU" sz="580" b="1" dirty="0" err="1">
                <a:solidFill>
                  <a:schemeClr val="bg1"/>
                </a:solidFill>
              </a:rPr>
              <a:t>монопрофильных</a:t>
            </a:r>
            <a:r>
              <a:rPr lang="ru-RU" sz="580" b="1" dirty="0">
                <a:solidFill>
                  <a:schemeClr val="bg1"/>
                </a:solidFill>
              </a:rPr>
              <a:t> населенных пунктов </a:t>
            </a:r>
            <a:r>
              <a:rPr lang="ru-RU" sz="580" b="1" dirty="0" smtClean="0">
                <a:solidFill>
                  <a:schemeClr val="bg1"/>
                </a:solidFill>
              </a:rPr>
              <a:t>Российской </a:t>
            </a:r>
            <a:r>
              <a:rPr lang="ru-RU" sz="580" b="1" dirty="0">
                <a:solidFill>
                  <a:schemeClr val="bg1"/>
                </a:solidFill>
              </a:rPr>
              <a:t>Федерации, посредством имущественной поддержки с использованием механизма </a:t>
            </a:r>
            <a:r>
              <a:rPr lang="ru-RU" sz="580" b="1" dirty="0" smtClean="0">
                <a:solidFill>
                  <a:schemeClr val="bg1"/>
                </a:solidFill>
              </a:rPr>
              <a:t>лизинга (Приложение 2)</a:t>
            </a:r>
            <a:endParaRPr lang="ru-RU" sz="580" b="1" dirty="0">
              <a:solidFill>
                <a:schemeClr val="bg1"/>
              </a:solidFill>
            </a:endParaRPr>
          </a:p>
        </p:txBody>
      </p:sp>
      <p:sp>
        <p:nvSpPr>
          <p:cNvPr id="62" name="AutoShape 7"/>
          <p:cNvSpPr>
            <a:spLocks noChangeArrowheads="1"/>
          </p:cNvSpPr>
          <p:nvPr/>
        </p:nvSpPr>
        <p:spPr bwMode="auto">
          <a:xfrm>
            <a:off x="395536" y="4221087"/>
            <a:ext cx="2016224" cy="1728193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marL="92075" indent="-92075">
              <a:buFont typeface="Arial" pitchFamily="34" charset="0"/>
              <a:buChar char="•"/>
            </a:pPr>
            <a:r>
              <a:rPr lang="ru-RU" sz="650" b="1" dirty="0"/>
              <a:t>Залог предметов </a:t>
            </a:r>
            <a:r>
              <a:rPr lang="ru-RU" sz="650" b="1" dirty="0" smtClean="0"/>
              <a:t>лизинга  (с обязательным страхованием) </a:t>
            </a:r>
            <a:r>
              <a:rPr lang="ru-RU" sz="650" b="1" dirty="0"/>
              <a:t>/ </a:t>
            </a:r>
            <a:r>
              <a:rPr lang="ru-RU" sz="650" b="1" dirty="0" smtClean="0"/>
              <a:t>гарантия банка - при величине капитала Лизинговой компании свыше 50 млн. руб.; </a:t>
            </a:r>
            <a:endParaRPr lang="ru-RU" sz="650" b="1" dirty="0"/>
          </a:p>
          <a:p>
            <a:pPr marL="92075" indent="-92075">
              <a:buFont typeface="Arial" pitchFamily="34" charset="0"/>
              <a:buChar char="•"/>
            </a:pPr>
            <a:r>
              <a:rPr lang="ru-RU" sz="650" b="1" dirty="0"/>
              <a:t>Гарантия банка </a:t>
            </a:r>
            <a:r>
              <a:rPr lang="ru-RU" sz="650" b="1" dirty="0" smtClean="0"/>
              <a:t>- при </a:t>
            </a:r>
            <a:r>
              <a:rPr lang="ru-RU" sz="650" b="1" dirty="0"/>
              <a:t>величине капитала Лизинговой компании </a:t>
            </a:r>
            <a:r>
              <a:rPr lang="ru-RU" sz="650" b="1" dirty="0" smtClean="0"/>
              <a:t>от 10 до 50 </a:t>
            </a:r>
            <a:r>
              <a:rPr lang="ru-RU" sz="650" b="1" dirty="0"/>
              <a:t>млн. руб</a:t>
            </a:r>
            <a:r>
              <a:rPr lang="ru-RU" sz="650" b="1" dirty="0" smtClean="0"/>
              <a:t>.;</a:t>
            </a:r>
            <a:endParaRPr lang="ru-RU" sz="650" b="1" dirty="0"/>
          </a:p>
          <a:p>
            <a:pPr marL="92075" indent="-92075">
              <a:buFont typeface="Arial" pitchFamily="34" charset="0"/>
              <a:buChar char="•"/>
            </a:pPr>
            <a:r>
              <a:rPr lang="ru-RU" sz="650" b="1" dirty="0" smtClean="0"/>
              <a:t>Дополнительное обеспечение (по решению УОБ МСП Банка).</a:t>
            </a:r>
          </a:p>
          <a:p>
            <a:pPr marL="92075" indent="-92075"/>
            <a:endParaRPr lang="ru-RU" sz="650" b="1" dirty="0" smtClean="0"/>
          </a:p>
          <a:p>
            <a:pPr marL="92075" indent="-92075">
              <a:buFont typeface="Arial" pitchFamily="34" charset="0"/>
              <a:buChar char="•"/>
            </a:pPr>
            <a:r>
              <a:rPr lang="ru-RU" sz="650" b="1" dirty="0" smtClean="0"/>
              <a:t>Участие </a:t>
            </a:r>
            <a:r>
              <a:rPr lang="ru-RU" sz="650" b="1" dirty="0"/>
              <a:t>в приобретении предмета лизинга - не менее 30% от </a:t>
            </a:r>
            <a:r>
              <a:rPr lang="ru-RU" sz="650" b="1" dirty="0" smtClean="0"/>
              <a:t>стоимости</a:t>
            </a:r>
          </a:p>
        </p:txBody>
      </p:sp>
      <p:sp>
        <p:nvSpPr>
          <p:cNvPr id="67" name="AutoShape 5"/>
          <p:cNvSpPr>
            <a:spLocks noChangeArrowheads="1"/>
          </p:cNvSpPr>
          <p:nvPr/>
        </p:nvSpPr>
        <p:spPr bwMode="auto">
          <a:xfrm>
            <a:off x="2483768" y="1196752"/>
            <a:ext cx="1656184" cy="442420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</a:rPr>
              <a:t>Лизинг – </a:t>
            </a:r>
          </a:p>
          <a:p>
            <a:pPr algn="ctr"/>
            <a:r>
              <a:rPr lang="ru-RU" sz="1000" b="1" dirty="0" smtClean="0">
                <a:solidFill>
                  <a:schemeClr val="bg1"/>
                </a:solidFill>
              </a:rPr>
              <a:t>Старт МСП *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69" name="AutoShape 7"/>
          <p:cNvSpPr>
            <a:spLocks noChangeArrowheads="1"/>
          </p:cNvSpPr>
          <p:nvPr/>
        </p:nvSpPr>
        <p:spPr bwMode="auto">
          <a:xfrm>
            <a:off x="2483768" y="1700809"/>
            <a:ext cx="1656184" cy="864095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algn="ctr"/>
            <a:r>
              <a:rPr lang="ru-RU" sz="580" b="1" dirty="0" smtClean="0">
                <a:solidFill>
                  <a:schemeClr val="bg1"/>
                </a:solidFill>
              </a:rPr>
              <a:t>Имущественная поддержка начинающим предпринимателям в целях реализации их бизнес-процессов в приоритетных отраслях экономики с использованием целевых субсидий, предоставленных за счет  бюджетных средств Субъектов РФ </a:t>
            </a:r>
            <a:endParaRPr lang="ru-RU" sz="580" b="1" dirty="0">
              <a:solidFill>
                <a:schemeClr val="bg1"/>
              </a:solidFill>
            </a:endParaRPr>
          </a:p>
        </p:txBody>
      </p:sp>
      <p:sp>
        <p:nvSpPr>
          <p:cNvPr id="72" name="AutoShape 7"/>
          <p:cNvSpPr>
            <a:spLocks noChangeArrowheads="1"/>
          </p:cNvSpPr>
          <p:nvPr/>
        </p:nvSpPr>
        <p:spPr bwMode="auto">
          <a:xfrm>
            <a:off x="2483768" y="4221087"/>
            <a:ext cx="1612994" cy="1728193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marL="87313" indent="-87313">
              <a:buFont typeface="Arial" pitchFamily="34" charset="0"/>
              <a:buChar char="•"/>
            </a:pPr>
            <a:r>
              <a:rPr lang="ru-RU" sz="700" b="1" dirty="0"/>
              <a:t>Залог приобретаемых предметов лизинга </a:t>
            </a:r>
            <a:r>
              <a:rPr lang="ru-RU" sz="700" b="1" dirty="0" smtClean="0"/>
              <a:t>(с </a:t>
            </a:r>
            <a:r>
              <a:rPr lang="ru-RU" sz="700" b="1" dirty="0"/>
              <a:t>обязательным </a:t>
            </a:r>
            <a:r>
              <a:rPr lang="ru-RU" sz="700" b="1" dirty="0" smtClean="0"/>
              <a:t>страхованием</a:t>
            </a:r>
            <a:r>
              <a:rPr lang="en-US" sz="700" b="1" dirty="0" smtClean="0"/>
              <a:t> </a:t>
            </a:r>
            <a:r>
              <a:rPr lang="ru-RU" sz="700" b="1" dirty="0" smtClean="0"/>
              <a:t>);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ru-RU" sz="700" b="1" dirty="0"/>
              <a:t>Дополнительное обеспечение (по решению УОБ МСП Банка</a:t>
            </a:r>
            <a:r>
              <a:rPr lang="ru-RU" sz="700" b="1" dirty="0" smtClean="0"/>
              <a:t>).</a:t>
            </a:r>
          </a:p>
          <a:p>
            <a:endParaRPr lang="ru-RU" sz="700" b="1" dirty="0"/>
          </a:p>
          <a:p>
            <a:pPr marL="87313" indent="-87313">
              <a:buFont typeface="Arial" pitchFamily="34" charset="0"/>
              <a:buChar char="•"/>
            </a:pPr>
            <a:r>
              <a:rPr lang="ru-RU" sz="700" b="1" dirty="0"/>
              <a:t>Участие в приобретении предмета лизинга - не менее 30% от стоимости</a:t>
            </a:r>
            <a:endParaRPr lang="ru-RU" sz="800" b="1" dirty="0"/>
          </a:p>
          <a:p>
            <a:endParaRPr lang="ru-RU" sz="900" b="1" dirty="0" smtClean="0"/>
          </a:p>
        </p:txBody>
      </p:sp>
      <p:sp>
        <p:nvSpPr>
          <p:cNvPr id="73" name="AutoShape 5"/>
          <p:cNvSpPr>
            <a:spLocks noChangeArrowheads="1"/>
          </p:cNvSpPr>
          <p:nvPr/>
        </p:nvSpPr>
        <p:spPr bwMode="auto">
          <a:xfrm>
            <a:off x="4165278" y="1196752"/>
            <a:ext cx="1383445" cy="442420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000" b="1" dirty="0" smtClean="0"/>
              <a:t>ФИМ. Лизинг -  Целевой *</a:t>
            </a:r>
            <a:endParaRPr lang="ru-RU" sz="1000" b="1" dirty="0"/>
          </a:p>
        </p:txBody>
      </p:sp>
      <p:sp>
        <p:nvSpPr>
          <p:cNvPr id="75" name="AutoShape 7"/>
          <p:cNvSpPr>
            <a:spLocks noChangeArrowheads="1"/>
          </p:cNvSpPr>
          <p:nvPr/>
        </p:nvSpPr>
        <p:spPr bwMode="auto">
          <a:xfrm>
            <a:off x="4168769" y="1700810"/>
            <a:ext cx="1410431" cy="864094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algn="ctr"/>
            <a:r>
              <a:rPr lang="ru-RU" sz="700" b="1" dirty="0" smtClean="0">
                <a:solidFill>
                  <a:schemeClr val="bg1"/>
                </a:solidFill>
              </a:rPr>
              <a:t>Имущественная </a:t>
            </a:r>
            <a:r>
              <a:rPr lang="ru-RU" sz="700" b="1" dirty="0">
                <a:solidFill>
                  <a:schemeClr val="bg1"/>
                </a:solidFill>
              </a:rPr>
              <a:t>поддержка субъектов МСП на </a:t>
            </a:r>
            <a:r>
              <a:rPr lang="ru-RU" sz="700" b="1" dirty="0" smtClean="0">
                <a:solidFill>
                  <a:schemeClr val="bg1"/>
                </a:solidFill>
              </a:rPr>
              <a:t>цели реализации </a:t>
            </a:r>
            <a:r>
              <a:rPr lang="ru-RU" sz="700" b="1" dirty="0">
                <a:solidFill>
                  <a:schemeClr val="bg1"/>
                </a:solidFill>
              </a:rPr>
              <a:t>инновационных / модернизационных /  </a:t>
            </a:r>
            <a:r>
              <a:rPr lang="ru-RU" sz="700" b="1" dirty="0" err="1">
                <a:solidFill>
                  <a:schemeClr val="bg1"/>
                </a:solidFill>
              </a:rPr>
              <a:t>энергоэффективных</a:t>
            </a:r>
            <a:r>
              <a:rPr lang="ru-RU" sz="700" b="1" dirty="0">
                <a:solidFill>
                  <a:schemeClr val="bg1"/>
                </a:solidFill>
              </a:rPr>
              <a:t> </a:t>
            </a:r>
            <a:r>
              <a:rPr lang="ru-RU" sz="700" b="1" dirty="0" smtClean="0">
                <a:solidFill>
                  <a:schemeClr val="bg1"/>
                </a:solidFill>
              </a:rPr>
              <a:t>сделок</a:t>
            </a:r>
            <a:endParaRPr lang="ru-RU" sz="700" b="1" dirty="0">
              <a:solidFill>
                <a:schemeClr val="bg1"/>
              </a:solidFill>
            </a:endParaRPr>
          </a:p>
        </p:txBody>
      </p:sp>
      <p:sp>
        <p:nvSpPr>
          <p:cNvPr id="78" name="AutoShape 7"/>
          <p:cNvSpPr>
            <a:spLocks noChangeArrowheads="1"/>
          </p:cNvSpPr>
          <p:nvPr/>
        </p:nvSpPr>
        <p:spPr bwMode="auto">
          <a:xfrm>
            <a:off x="4168769" y="4221087"/>
            <a:ext cx="1386599" cy="1728193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marL="87313" indent="-87313">
              <a:buFont typeface="Arial" pitchFamily="34" charset="0"/>
              <a:buChar char="•"/>
            </a:pPr>
            <a:r>
              <a:rPr lang="ru-RU" sz="700" b="1" dirty="0"/>
              <a:t>Залог приобретаемых предметов лизинга (с обязательным </a:t>
            </a:r>
            <a:r>
              <a:rPr lang="ru-RU" sz="700" b="1" dirty="0" smtClean="0"/>
              <a:t>страхованием);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ru-RU" sz="700" b="1" dirty="0"/>
              <a:t>Дополнительное обеспечение (по решению УОБ МСП Банка</a:t>
            </a:r>
            <a:r>
              <a:rPr lang="ru-RU" sz="700" b="1" dirty="0" smtClean="0"/>
              <a:t>).</a:t>
            </a:r>
          </a:p>
          <a:p>
            <a:pPr marL="87313" indent="-87313">
              <a:buFont typeface="Arial" pitchFamily="34" charset="0"/>
              <a:buChar char="•"/>
            </a:pPr>
            <a:endParaRPr lang="ru-RU" sz="700" b="1" dirty="0" smtClean="0"/>
          </a:p>
          <a:p>
            <a:pPr marL="87313" indent="-87313">
              <a:buFont typeface="Arial" pitchFamily="34" charset="0"/>
              <a:buChar char="•"/>
            </a:pPr>
            <a:r>
              <a:rPr lang="ru-RU" sz="700" b="1" dirty="0" smtClean="0"/>
              <a:t>Участие </a:t>
            </a:r>
            <a:r>
              <a:rPr lang="ru-RU" sz="700" b="1" dirty="0"/>
              <a:t>в приобретении предмета лизинга - не менее 30% от стоимости.</a:t>
            </a:r>
          </a:p>
        </p:txBody>
      </p:sp>
      <p:sp>
        <p:nvSpPr>
          <p:cNvPr id="79" name="AutoShape 5"/>
          <p:cNvSpPr>
            <a:spLocks noChangeArrowheads="1"/>
          </p:cNvSpPr>
          <p:nvPr/>
        </p:nvSpPr>
        <p:spPr bwMode="auto">
          <a:xfrm>
            <a:off x="5605439" y="1196752"/>
            <a:ext cx="1584174" cy="442420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000" b="1" dirty="0" smtClean="0"/>
              <a:t>Лизинг – Прогресс МСП **</a:t>
            </a:r>
            <a:endParaRPr lang="ru-RU" sz="1000" b="1" dirty="0"/>
          </a:p>
        </p:txBody>
      </p:sp>
      <p:sp>
        <p:nvSpPr>
          <p:cNvPr id="81" name="AutoShape 7"/>
          <p:cNvSpPr>
            <a:spLocks noChangeArrowheads="1"/>
          </p:cNvSpPr>
          <p:nvPr/>
        </p:nvSpPr>
        <p:spPr bwMode="auto">
          <a:xfrm>
            <a:off x="5608929" y="1700810"/>
            <a:ext cx="1584175" cy="864094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algn="ctr"/>
            <a:r>
              <a:rPr lang="ru-RU" sz="700" b="1" dirty="0" smtClean="0">
                <a:solidFill>
                  <a:schemeClr val="bg1"/>
                </a:solidFill>
              </a:rPr>
              <a:t>Имущественная </a:t>
            </a:r>
            <a:r>
              <a:rPr lang="ru-RU" sz="700" b="1" dirty="0">
                <a:solidFill>
                  <a:schemeClr val="bg1"/>
                </a:solidFill>
              </a:rPr>
              <a:t>поддержка субъектов МСП на цели реализации инновационных/ модернизационных/ энергоэффективных </a:t>
            </a:r>
            <a:r>
              <a:rPr lang="ru-RU" sz="700" b="1" dirty="0" smtClean="0">
                <a:solidFill>
                  <a:schemeClr val="bg1"/>
                </a:solidFill>
              </a:rPr>
              <a:t>проектов (одобрение МСП Банком каждого  проекта)</a:t>
            </a:r>
            <a:endParaRPr lang="ru-RU" sz="700" b="1" dirty="0">
              <a:solidFill>
                <a:schemeClr val="bg1"/>
              </a:solidFill>
            </a:endParaRPr>
          </a:p>
        </p:txBody>
      </p:sp>
      <p:sp>
        <p:nvSpPr>
          <p:cNvPr id="84" name="AutoShape 7"/>
          <p:cNvSpPr>
            <a:spLocks noChangeArrowheads="1"/>
          </p:cNvSpPr>
          <p:nvPr/>
        </p:nvSpPr>
        <p:spPr bwMode="auto">
          <a:xfrm>
            <a:off x="5608929" y="4221087"/>
            <a:ext cx="1584175" cy="1728193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marL="87313" indent="-87313">
              <a:buFont typeface="Arial" pitchFamily="34" charset="0"/>
              <a:buChar char="•"/>
            </a:pPr>
            <a:r>
              <a:rPr lang="ru-RU" sz="650" b="1" dirty="0"/>
              <a:t>Залог предметов лизинга </a:t>
            </a:r>
            <a:r>
              <a:rPr lang="ru-RU" sz="650" b="1" dirty="0" smtClean="0"/>
              <a:t>(с </a:t>
            </a:r>
            <a:r>
              <a:rPr lang="ru-RU" sz="650" b="1" dirty="0"/>
              <a:t>обязательным страхованием); 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ru-RU" sz="650" b="1" dirty="0" smtClean="0"/>
              <a:t>Поручительство Субъекта </a:t>
            </a:r>
            <a:r>
              <a:rPr lang="ru-RU" sz="650" b="1" dirty="0"/>
              <a:t>МСП; 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ru-RU" sz="650" b="1" dirty="0"/>
              <a:t>Поручительство физического </a:t>
            </a:r>
            <a:r>
              <a:rPr lang="ru-RU" sz="650" b="1" dirty="0" smtClean="0"/>
              <a:t>лица.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ru-RU" sz="650" b="1" dirty="0"/>
              <a:t>Дополнительное обеспечение (по решению УОБ МСП Банка</a:t>
            </a:r>
            <a:r>
              <a:rPr lang="ru-RU" sz="650" b="1" dirty="0" smtClean="0"/>
              <a:t>).</a:t>
            </a:r>
            <a:endParaRPr lang="ru-RU" sz="650" b="1" dirty="0"/>
          </a:p>
          <a:p>
            <a:endParaRPr lang="ru-RU" sz="650" b="1" dirty="0" smtClean="0"/>
          </a:p>
          <a:p>
            <a:pPr marL="87313" indent="-87313">
              <a:buFont typeface="Arial" pitchFamily="34" charset="0"/>
              <a:buChar char="•"/>
            </a:pPr>
            <a:r>
              <a:rPr lang="ru-RU" sz="650" b="1" dirty="0" smtClean="0"/>
              <a:t>Участие </a:t>
            </a:r>
            <a:r>
              <a:rPr lang="ru-RU" sz="650" b="1" dirty="0"/>
              <a:t>в приобретении предметов лизинга - не менее 15% от стоимости.</a:t>
            </a:r>
          </a:p>
        </p:txBody>
      </p:sp>
      <p:sp>
        <p:nvSpPr>
          <p:cNvPr id="91" name="Text Box 5"/>
          <p:cNvSpPr txBox="1">
            <a:spLocks noChangeArrowheads="1"/>
          </p:cNvSpPr>
          <p:nvPr/>
        </p:nvSpPr>
        <p:spPr bwMode="auto">
          <a:xfrm>
            <a:off x="179512" y="979835"/>
            <a:ext cx="8784976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b="1" cap="all" dirty="0">
                <a:solidFill>
                  <a:schemeClr val="bg1">
                    <a:lumMod val="50000"/>
                  </a:schemeClr>
                </a:solidFill>
              </a:rPr>
              <a:t>Кредитные продукты, реализуемые ОАО «МСП Банк» через </a:t>
            </a:r>
            <a:r>
              <a:rPr lang="ru-RU" sz="1600" b="1" cap="all" dirty="0" smtClean="0">
                <a:solidFill>
                  <a:srgbClr val="FF0000"/>
                </a:solidFill>
              </a:rPr>
              <a:t>лизинговые компании</a:t>
            </a:r>
            <a:endParaRPr lang="ru-RU" sz="1400" b="1" cap="all" dirty="0" smtClean="0">
              <a:solidFill>
                <a:srgbClr val="FF0000"/>
              </a:solidFill>
            </a:endParaRPr>
          </a:p>
        </p:txBody>
      </p:sp>
      <p:sp>
        <p:nvSpPr>
          <p:cNvPr id="31" name="AutoShape 5"/>
          <p:cNvSpPr>
            <a:spLocks noChangeArrowheads="1"/>
          </p:cNvSpPr>
          <p:nvPr/>
        </p:nvSpPr>
        <p:spPr bwMode="auto">
          <a:xfrm rot="16200000">
            <a:off x="-562162" y="5034774"/>
            <a:ext cx="1512168" cy="316846"/>
          </a:xfrm>
          <a:prstGeom prst="flowChartAlternateProcess">
            <a:avLst/>
          </a:prstGeom>
          <a:solidFill>
            <a:srgbClr val="990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ru-RU" sz="800" b="1" dirty="0" smtClean="0"/>
              <a:t>Обеспечение/ Аванс</a:t>
            </a:r>
            <a:r>
              <a:rPr lang="ru-RU" sz="800" b="1" dirty="0"/>
              <a:t>ы</a:t>
            </a:r>
          </a:p>
        </p:txBody>
      </p:sp>
      <p:sp>
        <p:nvSpPr>
          <p:cNvPr id="32" name="AutoShape 5"/>
          <p:cNvSpPr>
            <a:spLocks noChangeArrowheads="1"/>
          </p:cNvSpPr>
          <p:nvPr/>
        </p:nvSpPr>
        <p:spPr bwMode="auto">
          <a:xfrm rot="16200000">
            <a:off x="-169718" y="1999645"/>
            <a:ext cx="712878" cy="273624"/>
          </a:xfrm>
          <a:prstGeom prst="flowChartAlternateProcess">
            <a:avLst/>
          </a:prstGeom>
          <a:solidFill>
            <a:srgbClr val="990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ru-RU" sz="800" b="1" dirty="0"/>
              <a:t>Цель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211960" y="5301208"/>
            <a:ext cx="12241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723218" y="5445224"/>
            <a:ext cx="129705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642197" y="5229200"/>
            <a:ext cx="12097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602014" y="5445224"/>
            <a:ext cx="16657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 Box 5"/>
          <p:cNvSpPr txBox="1">
            <a:spLocks noChangeArrowheads="1"/>
          </p:cNvSpPr>
          <p:nvPr/>
        </p:nvSpPr>
        <p:spPr bwMode="auto">
          <a:xfrm>
            <a:off x="179512" y="6021288"/>
            <a:ext cx="8937376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500" b="1" cap="all" dirty="0" smtClean="0"/>
              <a:t>* предметом лизинга является спецтехника и оборудование (перечень приведен в приложении </a:t>
            </a:r>
            <a:r>
              <a:rPr lang="en-US" sz="500" b="1" cap="all" dirty="0" smtClean="0"/>
              <a:t>3</a:t>
            </a:r>
            <a:r>
              <a:rPr lang="ru-RU" sz="500" b="1" cap="all" dirty="0" smtClean="0"/>
              <a:t>). </a:t>
            </a:r>
            <a:r>
              <a:rPr lang="en-US" sz="500" b="1" cap="all" dirty="0" smtClean="0"/>
              <a:t>   </a:t>
            </a:r>
            <a:r>
              <a:rPr lang="ru-RU" sz="500" b="1" cap="all" dirty="0" smtClean="0"/>
              <a:t>** предметом </a:t>
            </a:r>
            <a:r>
              <a:rPr lang="ru-RU" sz="500" b="1" cap="all" dirty="0"/>
              <a:t>лизинга является </a:t>
            </a:r>
            <a:r>
              <a:rPr lang="ru-RU" sz="500" b="1" cap="all" dirty="0" smtClean="0"/>
              <a:t>оборудование.  *** Предметом лизинга является легковой автотранспорт </a:t>
            </a:r>
            <a:r>
              <a:rPr lang="ru-RU" sz="500" cap="all" dirty="0"/>
              <a:t>**</a:t>
            </a:r>
            <a:r>
              <a:rPr lang="en-US" sz="500" cap="all" dirty="0"/>
              <a:t>*</a:t>
            </a:r>
            <a:r>
              <a:rPr lang="ru-RU" sz="500" cap="all" dirty="0"/>
              <a:t>* </a:t>
            </a:r>
            <a:r>
              <a:rPr lang="ru-RU" sz="500" b="1" cap="all" dirty="0"/>
              <a:t>Максимальная сумма</a:t>
            </a:r>
            <a:r>
              <a:rPr lang="ru-RU" sz="500" cap="all" dirty="0"/>
              <a:t>, предоставляемая субъекту </a:t>
            </a:r>
            <a:r>
              <a:rPr lang="ru-RU" sz="500" cap="all" dirty="0" err="1"/>
              <a:t>мсп</a:t>
            </a:r>
            <a:r>
              <a:rPr lang="ru-RU" sz="500" cap="all" dirty="0"/>
              <a:t> в рамках одного или нескольких договоров, при этом  Максимальный Размер кредита, предоставляемого лизинговой компании  зависит от оценочного лимита, рассчитанного ОАО «</a:t>
            </a:r>
            <a:r>
              <a:rPr lang="ru-RU" sz="500" cap="all" dirty="0" err="1"/>
              <a:t>мсп</a:t>
            </a:r>
            <a:r>
              <a:rPr lang="ru-RU" sz="500" cap="all" dirty="0"/>
              <a:t> Банк».</a:t>
            </a:r>
            <a:endParaRPr lang="en-US" sz="500" cap="all" dirty="0"/>
          </a:p>
          <a:p>
            <a:pPr eaLnBrk="1" hangingPunct="1">
              <a:defRPr/>
            </a:pPr>
            <a:endParaRPr lang="ru-RU" sz="500" b="1" cap="all" dirty="0" smtClean="0"/>
          </a:p>
        </p:txBody>
      </p:sp>
      <p:graphicFrame>
        <p:nvGraphicFramePr>
          <p:cNvPr id="40" name="Схема 39"/>
          <p:cNvGraphicFramePr/>
          <p:nvPr>
            <p:extLst>
              <p:ext uri="{D42A27DB-BD31-4B8C-83A1-F6EECF244321}">
                <p14:modId xmlns:p14="http://schemas.microsoft.com/office/powerpoint/2010/main" val="3715308863"/>
              </p:ext>
            </p:extLst>
          </p:nvPr>
        </p:nvGraphicFramePr>
        <p:xfrm>
          <a:off x="2483768" y="2348880"/>
          <a:ext cx="1604836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1" name="Схема 40"/>
          <p:cNvGraphicFramePr/>
          <p:nvPr>
            <p:extLst>
              <p:ext uri="{D42A27DB-BD31-4B8C-83A1-F6EECF244321}">
                <p14:modId xmlns:p14="http://schemas.microsoft.com/office/powerpoint/2010/main" val="3937079498"/>
              </p:ext>
            </p:extLst>
          </p:nvPr>
        </p:nvGraphicFramePr>
        <p:xfrm>
          <a:off x="5605437" y="2492896"/>
          <a:ext cx="1702867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9" name="AutoShape 5"/>
          <p:cNvSpPr>
            <a:spLocks noChangeArrowheads="1"/>
          </p:cNvSpPr>
          <p:nvPr/>
        </p:nvSpPr>
        <p:spPr bwMode="auto">
          <a:xfrm rot="16200000">
            <a:off x="-689769" y="3351805"/>
            <a:ext cx="1738564" cy="288033"/>
          </a:xfrm>
          <a:prstGeom prst="flowChartAlternateProcess">
            <a:avLst/>
          </a:prstGeom>
          <a:solidFill>
            <a:srgbClr val="990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800" b="1" dirty="0" smtClean="0"/>
              <a:t>Мах</a:t>
            </a:r>
            <a:r>
              <a:rPr lang="en-US" sz="800" b="1" dirty="0" smtClean="0"/>
              <a:t> </a:t>
            </a:r>
            <a:r>
              <a:rPr lang="ru-RU" sz="800" b="1" dirty="0" smtClean="0"/>
              <a:t>сумма субъекту МСП/ Срок  /Ставка</a:t>
            </a:r>
            <a:endParaRPr lang="ru-RU" sz="800" b="1" dirty="0"/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179512" y="6237312"/>
            <a:ext cx="8395208" cy="21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550" b="1" dirty="0" smtClean="0">
                <a:solidFill>
                  <a:schemeClr val="bg1"/>
                </a:solidFill>
              </a:rPr>
              <a:t>***** ПРОЦЕНТНАЯ СТАВКА </a:t>
            </a:r>
            <a:r>
              <a:rPr lang="ru-RU" sz="550" dirty="0">
                <a:solidFill>
                  <a:schemeClr val="bg1"/>
                </a:solidFill>
              </a:rPr>
              <a:t>снижается на </a:t>
            </a:r>
            <a:r>
              <a:rPr lang="ru-RU" sz="550" b="1" dirty="0">
                <a:solidFill>
                  <a:schemeClr val="bg1"/>
                </a:solidFill>
              </a:rPr>
              <a:t>1 %</a:t>
            </a:r>
            <a:r>
              <a:rPr lang="ru-RU" sz="550" dirty="0">
                <a:solidFill>
                  <a:schemeClr val="bg1"/>
                </a:solidFill>
              </a:rPr>
              <a:t> в случае, если доля кредитов, предоставленных Субъектам МСП на цели Инноваций превышает 20%, на </a:t>
            </a:r>
            <a:r>
              <a:rPr lang="ru-RU" sz="550" b="1" dirty="0">
                <a:solidFill>
                  <a:schemeClr val="bg1"/>
                </a:solidFill>
              </a:rPr>
              <a:t>0,25 %</a:t>
            </a:r>
            <a:r>
              <a:rPr lang="ru-RU" sz="550" dirty="0">
                <a:solidFill>
                  <a:schemeClr val="bg1"/>
                </a:solidFill>
              </a:rPr>
              <a:t> – если после окончания Срока Получения Кредита и до наступления Предельной даты достижения Эффекта составит 80% и </a:t>
            </a:r>
            <a:r>
              <a:rPr lang="ru-RU" sz="550" dirty="0" smtClean="0">
                <a:solidFill>
                  <a:schemeClr val="bg1"/>
                </a:solidFill>
              </a:rPr>
              <a:t>более.</a:t>
            </a:r>
            <a:endParaRPr lang="ru-RU" sz="550" dirty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ru-RU" sz="600" cap="all" dirty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ru-RU" sz="500" b="1" cap="all" dirty="0">
              <a:solidFill>
                <a:schemeClr val="bg1"/>
              </a:solidFill>
            </a:endParaRPr>
          </a:p>
          <a:p>
            <a:pPr algn="ctr" eaLnBrk="1" hangingPunct="1">
              <a:defRPr/>
            </a:pPr>
            <a:endParaRPr lang="ru-RU" sz="500" b="1" cap="all" dirty="0" smtClean="0">
              <a:solidFill>
                <a:schemeClr val="bg1"/>
              </a:solidFill>
            </a:endParaRPr>
          </a:p>
        </p:txBody>
      </p:sp>
      <p:sp>
        <p:nvSpPr>
          <p:cNvPr id="34" name="AutoShape 5"/>
          <p:cNvSpPr>
            <a:spLocks noChangeArrowheads="1"/>
          </p:cNvSpPr>
          <p:nvPr/>
        </p:nvSpPr>
        <p:spPr bwMode="auto">
          <a:xfrm>
            <a:off x="7236296" y="1207124"/>
            <a:ext cx="1880592" cy="442420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000" b="1" dirty="0"/>
              <a:t>МСП. Лизинг – Производству</a:t>
            </a:r>
            <a:r>
              <a:rPr lang="ru-RU" sz="1000" b="1" dirty="0" smtClean="0"/>
              <a:t> *</a:t>
            </a:r>
            <a:endParaRPr lang="ru-RU" sz="1000" b="1" dirty="0"/>
          </a:p>
        </p:txBody>
      </p:sp>
      <p:sp>
        <p:nvSpPr>
          <p:cNvPr id="35" name="AutoShape 7"/>
          <p:cNvSpPr>
            <a:spLocks noChangeArrowheads="1"/>
          </p:cNvSpPr>
          <p:nvPr/>
        </p:nvSpPr>
        <p:spPr bwMode="auto">
          <a:xfrm>
            <a:off x="7236296" y="1700808"/>
            <a:ext cx="1880592" cy="874468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algn="ctr"/>
            <a:r>
              <a:rPr lang="ru-RU" sz="700" b="1" dirty="0" smtClean="0">
                <a:solidFill>
                  <a:schemeClr val="bg1"/>
                </a:solidFill>
              </a:rPr>
              <a:t>Имущественная </a:t>
            </a:r>
            <a:r>
              <a:rPr lang="ru-RU" sz="700" b="1" dirty="0">
                <a:solidFill>
                  <a:schemeClr val="bg1"/>
                </a:solidFill>
              </a:rPr>
              <a:t>поддержка субъектов МСП </a:t>
            </a:r>
            <a:r>
              <a:rPr lang="ru-RU" sz="700" b="1" dirty="0" smtClean="0">
                <a:solidFill>
                  <a:schemeClr val="bg1"/>
                </a:solidFill>
              </a:rPr>
              <a:t>неторгового сектора при </a:t>
            </a:r>
            <a:r>
              <a:rPr lang="ru-RU" sz="700" b="1" dirty="0">
                <a:solidFill>
                  <a:schemeClr val="bg1"/>
                </a:solidFill>
              </a:rPr>
              <a:t>приобретении ими оборудования и/или спецтехники неторгового назначения с использованием механизма </a:t>
            </a:r>
            <a:r>
              <a:rPr lang="ru-RU" sz="700" b="1" dirty="0" smtClean="0">
                <a:solidFill>
                  <a:schemeClr val="bg1"/>
                </a:solidFill>
              </a:rPr>
              <a:t>лизинга</a:t>
            </a:r>
            <a:endParaRPr lang="ru-RU" sz="700" b="1" dirty="0">
              <a:solidFill>
                <a:schemeClr val="bg1"/>
              </a:solidFill>
            </a:endParaRPr>
          </a:p>
        </p:txBody>
      </p:sp>
      <p:sp>
        <p:nvSpPr>
          <p:cNvPr id="37" name="AutoShape 7"/>
          <p:cNvSpPr>
            <a:spLocks noChangeArrowheads="1"/>
          </p:cNvSpPr>
          <p:nvPr/>
        </p:nvSpPr>
        <p:spPr bwMode="auto">
          <a:xfrm>
            <a:off x="7236296" y="4233960"/>
            <a:ext cx="1880592" cy="171532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marL="87313" indent="-87313">
              <a:buFont typeface="Arial" pitchFamily="34" charset="0"/>
              <a:buChar char="•"/>
            </a:pPr>
            <a:r>
              <a:rPr lang="ru-RU" sz="650" b="1" dirty="0"/>
              <a:t>Залог предметов лизинга (с обязательным страхованием на весь период залогового обеспечения), </a:t>
            </a:r>
            <a:r>
              <a:rPr lang="ru-RU" sz="650" b="1" dirty="0" smtClean="0"/>
              <a:t> дисконт </a:t>
            </a:r>
            <a:r>
              <a:rPr lang="ru-RU" sz="650" b="1" dirty="0"/>
              <a:t>ОАО «МСП Банк»– 40% от стоимости предметов лизинга по договору поставки (включая НДС</a:t>
            </a:r>
            <a:r>
              <a:rPr lang="ru-RU" sz="650" b="1" dirty="0" smtClean="0"/>
              <a:t>);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ru-RU" sz="650" b="1" dirty="0"/>
              <a:t>Дополнительное обеспечение (по решению УОБ МСП Банка</a:t>
            </a:r>
            <a:r>
              <a:rPr lang="ru-RU" sz="650" b="1" dirty="0" smtClean="0"/>
              <a:t>).</a:t>
            </a:r>
            <a:endParaRPr lang="ru-RU" sz="650" b="1" dirty="0"/>
          </a:p>
          <a:p>
            <a:endParaRPr lang="ru-RU" sz="650" dirty="0"/>
          </a:p>
          <a:p>
            <a:endParaRPr lang="ru-RU" sz="650" b="1" dirty="0" smtClean="0"/>
          </a:p>
          <a:p>
            <a:pPr marL="87313" indent="-87313">
              <a:buFont typeface="Arial" pitchFamily="34" charset="0"/>
              <a:buChar char="•"/>
            </a:pPr>
            <a:r>
              <a:rPr lang="ru-RU" sz="650" b="1" dirty="0"/>
              <a:t>Участие в приобретении предметов лизинга - не менее </a:t>
            </a:r>
            <a:r>
              <a:rPr lang="ru-RU" sz="650" b="1" dirty="0" smtClean="0"/>
              <a:t>20 % </a:t>
            </a:r>
            <a:r>
              <a:rPr lang="ru-RU" sz="650" b="1" dirty="0"/>
              <a:t>от стоимости.</a:t>
            </a:r>
          </a:p>
          <a:p>
            <a:pPr marL="87313" indent="-87313">
              <a:buFont typeface="Arial" pitchFamily="34" charset="0"/>
              <a:buChar char="•"/>
            </a:pPr>
            <a:endParaRPr lang="ru-RU" sz="650" b="1" dirty="0"/>
          </a:p>
        </p:txBody>
      </p:sp>
      <p:graphicFrame>
        <p:nvGraphicFramePr>
          <p:cNvPr id="43" name="Схема 42"/>
          <p:cNvGraphicFramePr/>
          <p:nvPr>
            <p:extLst>
              <p:ext uri="{D42A27DB-BD31-4B8C-83A1-F6EECF244321}">
                <p14:modId xmlns:p14="http://schemas.microsoft.com/office/powerpoint/2010/main" val="2433160136"/>
              </p:ext>
            </p:extLst>
          </p:nvPr>
        </p:nvGraphicFramePr>
        <p:xfrm>
          <a:off x="7236296" y="2562404"/>
          <a:ext cx="1800200" cy="1730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44" name="Схема 43"/>
          <p:cNvGraphicFramePr/>
          <p:nvPr>
            <p:extLst>
              <p:ext uri="{D42A27DB-BD31-4B8C-83A1-F6EECF244321}">
                <p14:modId xmlns:p14="http://schemas.microsoft.com/office/powerpoint/2010/main" val="1784871930"/>
              </p:ext>
            </p:extLst>
          </p:nvPr>
        </p:nvGraphicFramePr>
        <p:xfrm>
          <a:off x="611560" y="2348880"/>
          <a:ext cx="1604836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45" name="Схема 44"/>
          <p:cNvGraphicFramePr/>
          <p:nvPr>
            <p:extLst>
              <p:ext uri="{D42A27DB-BD31-4B8C-83A1-F6EECF244321}">
                <p14:modId xmlns:p14="http://schemas.microsoft.com/office/powerpoint/2010/main" val="2479182122"/>
              </p:ext>
            </p:extLst>
          </p:nvPr>
        </p:nvGraphicFramePr>
        <p:xfrm>
          <a:off x="4047284" y="2348880"/>
          <a:ext cx="1604836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cxnSp>
        <p:nvCxnSpPr>
          <p:cNvPr id="51" name="Прямая соединительная линия 50"/>
          <p:cNvCxnSpPr/>
          <p:nvPr/>
        </p:nvCxnSpPr>
        <p:spPr>
          <a:xfrm>
            <a:off x="7380312" y="5301208"/>
            <a:ext cx="15384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4644008" y="3644645"/>
            <a:ext cx="0" cy="216403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45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7583488" y="6439743"/>
            <a:ext cx="579437" cy="301625"/>
          </a:xfrm>
        </p:spPr>
        <p:txBody>
          <a:bodyPr/>
          <a:lstStyle/>
          <a:p>
            <a:fld id="{5B5BC3AB-5469-4B1A-A294-73A2A3F67F77}" type="slidenum">
              <a:rPr lang="ru-RU" smtClean="0">
                <a:solidFill>
                  <a:prstClr val="white"/>
                </a:solidFill>
              </a:rPr>
              <a:pPr/>
              <a:t>5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1" name="Text Box 5"/>
          <p:cNvSpPr txBox="1">
            <a:spLocks noChangeArrowheads="1"/>
          </p:cNvSpPr>
          <p:nvPr/>
        </p:nvSpPr>
        <p:spPr bwMode="auto">
          <a:xfrm>
            <a:off x="214983" y="1052736"/>
            <a:ext cx="8568961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300" b="1" cap="all" dirty="0">
                <a:solidFill>
                  <a:schemeClr val="bg1">
                    <a:lumMod val="50000"/>
                  </a:schemeClr>
                </a:solidFill>
              </a:rPr>
              <a:t>Кредитные продукты, реализуемые ОАО «МСП Банк» Через </a:t>
            </a:r>
          </a:p>
          <a:p>
            <a:pPr algn="ctr" eaLnBrk="1" hangingPunct="1">
              <a:defRPr/>
            </a:pPr>
            <a:r>
              <a:rPr lang="ru-RU" sz="1600" b="1" cap="all" dirty="0" smtClean="0">
                <a:solidFill>
                  <a:srgbClr val="FF0000"/>
                </a:solidFill>
              </a:rPr>
              <a:t>Микрофинансовые </a:t>
            </a:r>
            <a:r>
              <a:rPr lang="ru-RU" sz="1300" b="1" cap="all" dirty="0">
                <a:solidFill>
                  <a:schemeClr val="bg1">
                    <a:lumMod val="50000"/>
                  </a:schemeClr>
                </a:solidFill>
              </a:rPr>
              <a:t>организации и</a:t>
            </a:r>
            <a:r>
              <a:rPr lang="ru-RU" sz="1300" b="1" cap="all" dirty="0" smtClean="0">
                <a:solidFill>
                  <a:srgbClr val="F6621A"/>
                </a:solidFill>
              </a:rPr>
              <a:t> </a:t>
            </a:r>
            <a:r>
              <a:rPr lang="ru-RU" sz="1600" b="1" cap="all" dirty="0" smtClean="0">
                <a:solidFill>
                  <a:srgbClr val="FF0000"/>
                </a:solidFill>
              </a:rPr>
              <a:t>факторинговые </a:t>
            </a:r>
            <a:r>
              <a:rPr lang="ru-RU" sz="1300" b="1" cap="all" dirty="0">
                <a:solidFill>
                  <a:schemeClr val="bg1">
                    <a:lumMod val="50000"/>
                  </a:schemeClr>
                </a:solidFill>
              </a:rPr>
              <a:t>компании</a:t>
            </a:r>
          </a:p>
          <a:p>
            <a:pPr algn="ctr" eaLnBrk="1" hangingPunct="1">
              <a:defRPr/>
            </a:pPr>
            <a:endParaRPr lang="ru-RU" sz="1600" b="1" cap="all" dirty="0" smtClean="0">
              <a:solidFill>
                <a:srgbClr val="F6621A"/>
              </a:solidFill>
            </a:endParaRPr>
          </a:p>
          <a:p>
            <a:pPr algn="ctr" eaLnBrk="1" hangingPunct="1">
              <a:defRPr/>
            </a:pPr>
            <a:endParaRPr lang="ru-RU" b="1" cap="all" dirty="0" smtClean="0">
              <a:solidFill>
                <a:srgbClr val="F6621A"/>
              </a:solidFill>
            </a:endParaRPr>
          </a:p>
        </p:txBody>
      </p:sp>
      <p:sp>
        <p:nvSpPr>
          <p:cNvPr id="30" name="AutoShape 5"/>
          <p:cNvSpPr>
            <a:spLocks noChangeArrowheads="1"/>
          </p:cNvSpPr>
          <p:nvPr/>
        </p:nvSpPr>
        <p:spPr bwMode="auto">
          <a:xfrm>
            <a:off x="863063" y="1564516"/>
            <a:ext cx="1728193" cy="442420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lnSpc>
                <a:spcPts val="1500"/>
              </a:lnSpc>
            </a:pPr>
            <a:r>
              <a:rPr lang="ru-RU" sz="1200" b="1" dirty="0" err="1" smtClean="0">
                <a:solidFill>
                  <a:schemeClr val="bg1"/>
                </a:solidFill>
              </a:rPr>
              <a:t>Микрозаем</a:t>
            </a:r>
            <a:r>
              <a:rPr lang="ru-RU" sz="1200" b="1" dirty="0" smtClean="0">
                <a:solidFill>
                  <a:schemeClr val="bg1"/>
                </a:solidFill>
              </a:rPr>
              <a:t> МСП </a:t>
            </a:r>
            <a:endParaRPr lang="ru-RU" sz="1200" b="1" dirty="0">
              <a:solidFill>
                <a:schemeClr val="lt1"/>
              </a:solidFill>
            </a:endParaRPr>
          </a:p>
        </p:txBody>
      </p:sp>
      <p:sp>
        <p:nvSpPr>
          <p:cNvPr id="31" name="AutoShape 7"/>
          <p:cNvSpPr>
            <a:spLocks noChangeArrowheads="1"/>
          </p:cNvSpPr>
          <p:nvPr/>
        </p:nvSpPr>
        <p:spPr bwMode="auto">
          <a:xfrm>
            <a:off x="863064" y="2114951"/>
            <a:ext cx="1728192" cy="684073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algn="ctr"/>
            <a:r>
              <a:rPr lang="ru-RU" sz="900" b="1" dirty="0">
                <a:solidFill>
                  <a:schemeClr val="bg1"/>
                </a:solidFill>
              </a:rPr>
              <a:t>Предоставление микрозаймов субъектам </a:t>
            </a:r>
            <a:r>
              <a:rPr lang="ru-RU" sz="900" b="1" dirty="0" smtClean="0">
                <a:solidFill>
                  <a:schemeClr val="bg1"/>
                </a:solidFill>
              </a:rPr>
              <a:t>МСП </a:t>
            </a:r>
            <a:endParaRPr lang="ru-RU" sz="900" b="1" dirty="0">
              <a:solidFill>
                <a:schemeClr val="bg1"/>
              </a:solidFill>
            </a:endParaRPr>
          </a:p>
        </p:txBody>
      </p:sp>
      <p:sp>
        <p:nvSpPr>
          <p:cNvPr id="32" name="AutoShape 7"/>
          <p:cNvSpPr>
            <a:spLocks noChangeArrowheads="1"/>
          </p:cNvSpPr>
          <p:nvPr/>
        </p:nvSpPr>
        <p:spPr bwMode="auto">
          <a:xfrm>
            <a:off x="863063" y="4590266"/>
            <a:ext cx="1728193" cy="1502486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marL="87313" indent="-87313">
              <a:buFont typeface="Arial" pitchFamily="34" charset="0"/>
              <a:buChar char="•"/>
            </a:pPr>
            <a:r>
              <a:rPr lang="ru-RU" sz="750" b="1" dirty="0" smtClean="0"/>
              <a:t>Государственная </a:t>
            </a:r>
            <a:r>
              <a:rPr lang="ru-RU" sz="750" b="1" dirty="0"/>
              <a:t>гарантия  </a:t>
            </a:r>
            <a:r>
              <a:rPr lang="ru-RU" sz="750" b="1" dirty="0" smtClean="0"/>
              <a:t>субъекта РФ; </a:t>
            </a:r>
            <a:endParaRPr lang="en-US" sz="750" b="1" dirty="0" smtClean="0"/>
          </a:p>
          <a:p>
            <a:pPr marL="87313" indent="-87313">
              <a:buFont typeface="Arial" pitchFamily="34" charset="0"/>
              <a:buChar char="•"/>
            </a:pPr>
            <a:r>
              <a:rPr lang="ru-RU" sz="750" b="1" dirty="0"/>
              <a:t>Поручительство регионального фонда</a:t>
            </a:r>
            <a:r>
              <a:rPr lang="ru-RU" sz="750" b="1" dirty="0" smtClean="0"/>
              <a:t>;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ru-RU" sz="750" b="1" dirty="0" smtClean="0"/>
              <a:t>Гарантия банка;  </a:t>
            </a:r>
            <a:endParaRPr lang="ru-RU" sz="750" b="1" dirty="0"/>
          </a:p>
          <a:p>
            <a:pPr marL="87313" indent="-87313">
              <a:buFont typeface="Arial" pitchFamily="34" charset="0"/>
              <a:buChar char="•"/>
            </a:pPr>
            <a:r>
              <a:rPr lang="ru-RU" sz="750" b="1" dirty="0" smtClean="0"/>
              <a:t>Поручительство юр. и/или физ. лиц (акционеров, участников);</a:t>
            </a:r>
            <a:endParaRPr lang="ru-RU" sz="750" b="1" dirty="0"/>
          </a:p>
          <a:p>
            <a:pPr marL="87313" indent="-87313">
              <a:buFont typeface="Arial" pitchFamily="34" charset="0"/>
              <a:buChar char="•"/>
            </a:pPr>
            <a:r>
              <a:rPr lang="ru-RU" sz="750" b="1" dirty="0"/>
              <a:t>З</a:t>
            </a:r>
            <a:r>
              <a:rPr lang="ru-RU" sz="750" b="1" dirty="0" smtClean="0"/>
              <a:t>алог </a:t>
            </a:r>
            <a:r>
              <a:rPr lang="ru-RU" sz="750" b="1" dirty="0"/>
              <a:t>ценных бумаг, недвижимого </a:t>
            </a:r>
            <a:r>
              <a:rPr lang="ru-RU" sz="750" b="1" dirty="0" smtClean="0"/>
              <a:t>имущества;</a:t>
            </a:r>
            <a:endParaRPr lang="ru-RU" sz="750" b="1" dirty="0"/>
          </a:p>
          <a:p>
            <a:pPr marL="87313" indent="-87313">
              <a:buFont typeface="Arial" pitchFamily="34" charset="0"/>
              <a:buChar char="•"/>
            </a:pPr>
            <a:r>
              <a:rPr lang="ru-RU" sz="750" b="1" dirty="0" smtClean="0"/>
              <a:t>Залог </a:t>
            </a:r>
            <a:r>
              <a:rPr lang="ru-RU" sz="750" b="1" dirty="0"/>
              <a:t>прав (требований) по </a:t>
            </a:r>
            <a:r>
              <a:rPr lang="ru-RU" sz="750" b="1" dirty="0" smtClean="0"/>
              <a:t>займам</a:t>
            </a:r>
          </a:p>
        </p:txBody>
      </p:sp>
      <p:sp>
        <p:nvSpPr>
          <p:cNvPr id="33" name="AutoShape 5"/>
          <p:cNvSpPr>
            <a:spLocks noChangeArrowheads="1"/>
          </p:cNvSpPr>
          <p:nvPr/>
        </p:nvSpPr>
        <p:spPr bwMode="auto">
          <a:xfrm>
            <a:off x="2986776" y="1564516"/>
            <a:ext cx="1873256" cy="442420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lnSpc>
                <a:spcPts val="1500"/>
              </a:lnSpc>
            </a:pPr>
            <a:r>
              <a:rPr lang="ru-RU" sz="1200" b="1" dirty="0" err="1" smtClean="0">
                <a:solidFill>
                  <a:schemeClr val="bg1"/>
                </a:solidFill>
              </a:rPr>
              <a:t>Микрозаем</a:t>
            </a:r>
            <a:r>
              <a:rPr lang="ru-RU" sz="1200" b="1" dirty="0" smtClean="0">
                <a:solidFill>
                  <a:schemeClr val="bg1"/>
                </a:solidFill>
              </a:rPr>
              <a:t> МСП ПЛЮС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4" name="AutoShape 7"/>
          <p:cNvSpPr>
            <a:spLocks noChangeArrowheads="1"/>
          </p:cNvSpPr>
          <p:nvPr/>
        </p:nvSpPr>
        <p:spPr bwMode="auto">
          <a:xfrm>
            <a:off x="2986776" y="2114949"/>
            <a:ext cx="1873256" cy="684075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</a:rPr>
              <a:t>Предоставление </a:t>
            </a:r>
            <a:r>
              <a:rPr lang="ru-RU" sz="900" b="1" dirty="0" err="1" smtClean="0">
                <a:solidFill>
                  <a:schemeClr val="bg1"/>
                </a:solidFill>
              </a:rPr>
              <a:t>микрозаймов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  <a:r>
              <a:rPr lang="ru-RU" sz="900" b="1" dirty="0">
                <a:solidFill>
                  <a:schemeClr val="bg1"/>
                </a:solidFill>
              </a:rPr>
              <a:t>субъектам </a:t>
            </a:r>
            <a:r>
              <a:rPr lang="ru-RU" sz="900" b="1" dirty="0" smtClean="0">
                <a:solidFill>
                  <a:schemeClr val="bg1"/>
                </a:solidFill>
              </a:rPr>
              <a:t>МСП</a:t>
            </a:r>
          </a:p>
        </p:txBody>
      </p:sp>
      <p:sp>
        <p:nvSpPr>
          <p:cNvPr id="35" name="AutoShape 7"/>
          <p:cNvSpPr>
            <a:spLocks noChangeArrowheads="1"/>
          </p:cNvSpPr>
          <p:nvPr/>
        </p:nvSpPr>
        <p:spPr bwMode="auto">
          <a:xfrm>
            <a:off x="2986775" y="4590266"/>
            <a:ext cx="1873257" cy="1502758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marL="87313" indent="-87313">
              <a:buFont typeface="Arial" pitchFamily="34" charset="0"/>
              <a:buChar char="•"/>
            </a:pPr>
            <a:r>
              <a:rPr lang="ru-RU" sz="800" b="1" dirty="0"/>
              <a:t>Поручительство регионального гарантийного фонда</a:t>
            </a:r>
            <a:r>
              <a:rPr lang="ru-RU" sz="800" b="1" dirty="0" smtClean="0"/>
              <a:t>;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ru-RU" sz="800" b="1" dirty="0" smtClean="0"/>
              <a:t>Гарантия банка;</a:t>
            </a:r>
            <a:endParaRPr lang="ru-RU" sz="800" b="1" dirty="0"/>
          </a:p>
          <a:p>
            <a:pPr marL="87313" indent="-87313">
              <a:buFont typeface="Arial" pitchFamily="34" charset="0"/>
              <a:buChar char="•"/>
            </a:pPr>
            <a:r>
              <a:rPr lang="ru-RU" sz="800" b="1" dirty="0"/>
              <a:t>Поручительство юр. и/или физ. лиц (акционеров, участников);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ru-RU" sz="800" b="1" dirty="0" smtClean="0"/>
              <a:t>Залог </a:t>
            </a:r>
            <a:r>
              <a:rPr lang="ru-RU" sz="800" b="1" dirty="0"/>
              <a:t>ценных </a:t>
            </a:r>
            <a:r>
              <a:rPr lang="ru-RU" sz="800" b="1" dirty="0" smtClean="0"/>
              <a:t>бумаг;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ru-RU" sz="800" b="1" dirty="0" smtClean="0"/>
              <a:t>Залог недвижимого имущества;</a:t>
            </a:r>
            <a:endParaRPr lang="ru-RU" sz="800" b="1" dirty="0"/>
          </a:p>
          <a:p>
            <a:pPr marL="87313" indent="-87313">
              <a:buFont typeface="Arial" pitchFamily="34" charset="0"/>
              <a:buChar char="•"/>
            </a:pPr>
            <a:r>
              <a:rPr lang="ru-RU" sz="800" b="1" dirty="0" smtClean="0"/>
              <a:t>Залог </a:t>
            </a:r>
            <a:r>
              <a:rPr lang="ru-RU" sz="800" b="1" dirty="0"/>
              <a:t>прав (требований) по </a:t>
            </a:r>
            <a:r>
              <a:rPr lang="ru-RU" sz="800" b="1" dirty="0" smtClean="0"/>
              <a:t>займам</a:t>
            </a:r>
            <a:endParaRPr lang="ru-RU" sz="800" b="1" dirty="0"/>
          </a:p>
        </p:txBody>
      </p:sp>
      <p:sp>
        <p:nvSpPr>
          <p:cNvPr id="38" name="AutoShape 7"/>
          <p:cNvSpPr>
            <a:spLocks noChangeArrowheads="1"/>
          </p:cNvSpPr>
          <p:nvPr/>
        </p:nvSpPr>
        <p:spPr bwMode="auto">
          <a:xfrm>
            <a:off x="5292095" y="4590266"/>
            <a:ext cx="1584177" cy="1502486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marL="87313" indent="-87313">
              <a:buFont typeface="Arial" pitchFamily="34" charset="0"/>
              <a:buChar char="•"/>
            </a:pPr>
            <a:r>
              <a:rPr lang="ru-RU" sz="800" b="1" dirty="0" smtClean="0"/>
              <a:t>Поручительство </a:t>
            </a:r>
            <a:r>
              <a:rPr lang="ru-RU" sz="800" b="1" dirty="0"/>
              <a:t>регионального гарантийного </a:t>
            </a:r>
            <a:r>
              <a:rPr lang="ru-RU" sz="800" b="1" dirty="0" smtClean="0"/>
              <a:t>фонда;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ru-RU" sz="800" b="1" dirty="0"/>
              <a:t>Гарантия банка</a:t>
            </a:r>
            <a:r>
              <a:rPr lang="ru-RU" sz="800" b="1" dirty="0" smtClean="0"/>
              <a:t>;</a:t>
            </a:r>
            <a:endParaRPr lang="ru-RU" sz="800" b="1" dirty="0"/>
          </a:p>
          <a:p>
            <a:pPr marL="87313" indent="-87313">
              <a:buFont typeface="Arial" pitchFamily="34" charset="0"/>
              <a:buChar char="•"/>
            </a:pPr>
            <a:r>
              <a:rPr lang="ru-RU" sz="800" b="1" dirty="0" smtClean="0"/>
              <a:t>Залог недвижимого имущества;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ru-RU" sz="800" b="1" dirty="0" smtClean="0"/>
              <a:t>Поручительство юридических лиц и руководителей КК 2-го уровня/ КК 1-го уровня</a:t>
            </a:r>
          </a:p>
        </p:txBody>
      </p:sp>
      <p:sp>
        <p:nvSpPr>
          <p:cNvPr id="39" name="AutoShape 5"/>
          <p:cNvSpPr>
            <a:spLocks noChangeArrowheads="1"/>
          </p:cNvSpPr>
          <p:nvPr/>
        </p:nvSpPr>
        <p:spPr bwMode="auto">
          <a:xfrm>
            <a:off x="5292095" y="1556792"/>
            <a:ext cx="1584177" cy="442420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900" b="1" dirty="0">
                <a:solidFill>
                  <a:schemeClr val="bg1"/>
                </a:solidFill>
              </a:rPr>
              <a:t>Кредитный кооператив 2-го уровня</a:t>
            </a:r>
            <a:endParaRPr lang="ru-RU" sz="900" b="1" dirty="0"/>
          </a:p>
        </p:txBody>
      </p:sp>
      <p:sp>
        <p:nvSpPr>
          <p:cNvPr id="40" name="AutoShape 7"/>
          <p:cNvSpPr>
            <a:spLocks noChangeArrowheads="1"/>
          </p:cNvSpPr>
          <p:nvPr/>
        </p:nvSpPr>
        <p:spPr bwMode="auto">
          <a:xfrm>
            <a:off x="5292096" y="2114949"/>
            <a:ext cx="1584176" cy="684076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</a:rPr>
              <a:t>Предоставление </a:t>
            </a:r>
            <a:r>
              <a:rPr lang="ru-RU" sz="900" b="1" dirty="0">
                <a:solidFill>
                  <a:schemeClr val="bg1"/>
                </a:solidFill>
              </a:rPr>
              <a:t>микрокредитов субъектам </a:t>
            </a:r>
            <a:r>
              <a:rPr lang="ru-RU" sz="900" b="1" dirty="0" smtClean="0">
                <a:solidFill>
                  <a:schemeClr val="bg1"/>
                </a:solidFill>
              </a:rPr>
              <a:t>МСП</a:t>
            </a:r>
            <a:r>
              <a:rPr lang="en-US" sz="900" b="1" dirty="0" smtClean="0">
                <a:solidFill>
                  <a:schemeClr val="bg1"/>
                </a:solidFill>
              </a:rPr>
              <a:t>.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41" name="AutoShape 5"/>
          <p:cNvSpPr>
            <a:spLocks noChangeArrowheads="1"/>
          </p:cNvSpPr>
          <p:nvPr/>
        </p:nvSpPr>
        <p:spPr bwMode="auto">
          <a:xfrm>
            <a:off x="7236297" y="1564516"/>
            <a:ext cx="1656183" cy="442420"/>
          </a:xfrm>
          <a:prstGeom prst="flowChartAlternateProcess">
            <a:avLst/>
          </a:prstGeom>
          <a:solidFill>
            <a:srgbClr val="99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Факторинг – </a:t>
            </a:r>
            <a:r>
              <a:rPr lang="ru-RU" sz="1200" b="1" dirty="0">
                <a:solidFill>
                  <a:schemeClr val="bg1"/>
                </a:solidFill>
              </a:rPr>
              <a:t>Компания</a:t>
            </a:r>
            <a:endParaRPr lang="ru-RU" sz="1200" b="1" dirty="0"/>
          </a:p>
        </p:txBody>
      </p:sp>
      <p:sp>
        <p:nvSpPr>
          <p:cNvPr id="43" name="AutoShape 7"/>
          <p:cNvSpPr>
            <a:spLocks noChangeArrowheads="1"/>
          </p:cNvSpPr>
          <p:nvPr/>
        </p:nvSpPr>
        <p:spPr bwMode="auto">
          <a:xfrm>
            <a:off x="7236297" y="2114951"/>
            <a:ext cx="1656184" cy="684074"/>
          </a:xfrm>
          <a:prstGeom prst="roundRect">
            <a:avLst>
              <a:gd name="adj" fmla="val 16667"/>
            </a:avLst>
          </a:prstGeom>
          <a:solidFill>
            <a:srgbClr val="D9372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</a:rPr>
              <a:t>Финансирование </a:t>
            </a:r>
            <a:r>
              <a:rPr lang="ru-RU" sz="900" b="1" dirty="0">
                <a:solidFill>
                  <a:schemeClr val="bg1"/>
                </a:solidFill>
              </a:rPr>
              <a:t>субъектов МСП под уступку денежного </a:t>
            </a:r>
            <a:r>
              <a:rPr lang="ru-RU" sz="900" b="1" dirty="0" smtClean="0">
                <a:solidFill>
                  <a:schemeClr val="bg1"/>
                </a:solidFill>
              </a:rPr>
              <a:t>требования</a:t>
            </a:r>
            <a:r>
              <a:rPr lang="en-US" sz="900" b="1" dirty="0">
                <a:solidFill>
                  <a:schemeClr val="bg1"/>
                </a:solidFill>
              </a:rPr>
              <a:t>.</a:t>
            </a:r>
            <a:r>
              <a:rPr lang="ru-RU" sz="900" b="1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4" name="AutoShape 7"/>
          <p:cNvSpPr>
            <a:spLocks noChangeArrowheads="1"/>
          </p:cNvSpPr>
          <p:nvPr/>
        </p:nvSpPr>
        <p:spPr bwMode="auto">
          <a:xfrm>
            <a:off x="7236297" y="4590266"/>
            <a:ext cx="1656183" cy="1502485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 algn="ctr">
            <a:noFill/>
            <a:round/>
            <a:headEnd/>
            <a:tailEnd/>
          </a:ln>
          <a:effectLst/>
        </p:spPr>
        <p:txBody>
          <a:bodyPr wrap="square" anchor="ctr"/>
          <a:lstStyle/>
          <a:p>
            <a:pPr marL="87313" indent="-87313">
              <a:buFont typeface="Arial" pitchFamily="34" charset="0"/>
              <a:buChar char="•"/>
            </a:pPr>
            <a:r>
              <a:rPr lang="ru-RU" sz="900" b="1" dirty="0" smtClean="0"/>
              <a:t>Гарантия банка;</a:t>
            </a:r>
            <a:endParaRPr lang="ru-RU" sz="900" b="1" dirty="0"/>
          </a:p>
          <a:p>
            <a:pPr marL="87313" indent="-87313">
              <a:buFont typeface="Arial" pitchFamily="34" charset="0"/>
              <a:buChar char="•"/>
            </a:pPr>
            <a:r>
              <a:rPr lang="ru-RU" sz="900" b="1" dirty="0" smtClean="0"/>
              <a:t>Залог </a:t>
            </a:r>
            <a:r>
              <a:rPr lang="ru-RU" sz="900" b="1" dirty="0"/>
              <a:t>ценных </a:t>
            </a:r>
            <a:r>
              <a:rPr lang="ru-RU" sz="900" b="1" dirty="0" smtClean="0"/>
              <a:t>бумаг</a:t>
            </a:r>
            <a:endParaRPr lang="ru-RU" sz="900" b="1" dirty="0"/>
          </a:p>
        </p:txBody>
      </p:sp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323520" y="6223062"/>
            <a:ext cx="8395208" cy="143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eaLnBrk="1" hangingPunct="1">
              <a:buFont typeface="Arial" charset="0"/>
              <a:buChar char="•"/>
              <a:defRPr/>
            </a:pPr>
            <a:r>
              <a:rPr lang="ru-RU" sz="700" b="1" cap="all" dirty="0" smtClean="0">
                <a:solidFill>
                  <a:schemeClr val="bg1"/>
                </a:solidFill>
              </a:rPr>
              <a:t>В зависимости от обеспечения, предоставляемого партнером</a:t>
            </a:r>
          </a:p>
          <a:p>
            <a:pPr eaLnBrk="1" hangingPunct="1">
              <a:defRPr/>
            </a:pPr>
            <a:r>
              <a:rPr lang="ru-RU" sz="700" b="1" cap="all" dirty="0" smtClean="0">
                <a:solidFill>
                  <a:schemeClr val="bg1"/>
                </a:solidFill>
              </a:rPr>
              <a:t>**    По решению УОБ МСП Банка возможно увеличение срока предоставления кредита до 5 Лет</a:t>
            </a:r>
          </a:p>
          <a:p>
            <a:pPr algn="ctr" eaLnBrk="1" hangingPunct="1">
              <a:defRPr/>
            </a:pPr>
            <a:endParaRPr lang="ru-RU" b="1" cap="all" dirty="0" smtClean="0">
              <a:solidFill>
                <a:srgbClr val="F6621A"/>
              </a:solidFill>
            </a:endParaRPr>
          </a:p>
        </p:txBody>
      </p:sp>
      <p:sp>
        <p:nvSpPr>
          <p:cNvPr id="46" name="AutoShape 5"/>
          <p:cNvSpPr>
            <a:spLocks noChangeArrowheads="1"/>
          </p:cNvSpPr>
          <p:nvPr/>
        </p:nvSpPr>
        <p:spPr bwMode="auto">
          <a:xfrm rot="16200000">
            <a:off x="-355715" y="5197492"/>
            <a:ext cx="1502487" cy="288035"/>
          </a:xfrm>
          <a:prstGeom prst="flowChartAlternateProcess">
            <a:avLst/>
          </a:prstGeom>
          <a:solidFill>
            <a:srgbClr val="990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ru-RU" sz="800" b="1" dirty="0"/>
              <a:t>Обеспечение</a:t>
            </a:r>
          </a:p>
        </p:txBody>
      </p:sp>
      <p:sp>
        <p:nvSpPr>
          <p:cNvPr id="50" name="AutoShape 5"/>
          <p:cNvSpPr>
            <a:spLocks noChangeArrowheads="1"/>
          </p:cNvSpPr>
          <p:nvPr/>
        </p:nvSpPr>
        <p:spPr bwMode="auto">
          <a:xfrm rot="16200000">
            <a:off x="45130" y="2304601"/>
            <a:ext cx="700809" cy="288035"/>
          </a:xfrm>
          <a:prstGeom prst="flowChartAlternateProcess">
            <a:avLst/>
          </a:prstGeom>
          <a:solidFill>
            <a:srgbClr val="990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r>
              <a:rPr lang="ru-RU" sz="800" b="1" dirty="0"/>
              <a:t>Цель</a:t>
            </a:r>
          </a:p>
        </p:txBody>
      </p:sp>
      <p:graphicFrame>
        <p:nvGraphicFramePr>
          <p:cNvPr id="51" name="Схема 50"/>
          <p:cNvGraphicFramePr/>
          <p:nvPr>
            <p:extLst>
              <p:ext uri="{D42A27DB-BD31-4B8C-83A1-F6EECF244321}">
                <p14:modId xmlns:p14="http://schemas.microsoft.com/office/powerpoint/2010/main" val="1075650502"/>
              </p:ext>
            </p:extLst>
          </p:nvPr>
        </p:nvGraphicFramePr>
        <p:xfrm>
          <a:off x="5220072" y="2780928"/>
          <a:ext cx="1764736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2" name="Схема 51"/>
          <p:cNvGraphicFramePr/>
          <p:nvPr>
            <p:extLst>
              <p:ext uri="{D42A27DB-BD31-4B8C-83A1-F6EECF244321}">
                <p14:modId xmlns:p14="http://schemas.microsoft.com/office/powerpoint/2010/main" val="2408300442"/>
              </p:ext>
            </p:extLst>
          </p:nvPr>
        </p:nvGraphicFramePr>
        <p:xfrm>
          <a:off x="827584" y="2780928"/>
          <a:ext cx="1800216" cy="18722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3" name="Схема 52"/>
          <p:cNvGraphicFramePr/>
          <p:nvPr>
            <p:extLst>
              <p:ext uri="{D42A27DB-BD31-4B8C-83A1-F6EECF244321}">
                <p14:modId xmlns:p14="http://schemas.microsoft.com/office/powerpoint/2010/main" val="3543159931"/>
              </p:ext>
            </p:extLst>
          </p:nvPr>
        </p:nvGraphicFramePr>
        <p:xfrm>
          <a:off x="3059832" y="2708920"/>
          <a:ext cx="1764721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54" name="Схема 53"/>
          <p:cNvGraphicFramePr/>
          <p:nvPr>
            <p:extLst>
              <p:ext uri="{D42A27DB-BD31-4B8C-83A1-F6EECF244321}">
                <p14:modId xmlns:p14="http://schemas.microsoft.com/office/powerpoint/2010/main" val="3037840538"/>
              </p:ext>
            </p:extLst>
          </p:nvPr>
        </p:nvGraphicFramePr>
        <p:xfrm>
          <a:off x="7199768" y="2802052"/>
          <a:ext cx="1764720" cy="1851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55" name="AutoShape 5"/>
          <p:cNvSpPr>
            <a:spLocks noChangeArrowheads="1"/>
          </p:cNvSpPr>
          <p:nvPr/>
        </p:nvSpPr>
        <p:spPr bwMode="auto">
          <a:xfrm rot="16200000">
            <a:off x="-401746" y="3567830"/>
            <a:ext cx="1594550" cy="288033"/>
          </a:xfrm>
          <a:prstGeom prst="flowChartAlternateProcess">
            <a:avLst/>
          </a:prstGeom>
          <a:solidFill>
            <a:srgbClr val="990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800" b="1" dirty="0" smtClean="0"/>
              <a:t>Мах</a:t>
            </a:r>
            <a:r>
              <a:rPr lang="en-US" sz="800" b="1" dirty="0" smtClean="0"/>
              <a:t> </a:t>
            </a:r>
            <a:r>
              <a:rPr lang="ru-RU" sz="800" b="1" dirty="0" smtClean="0"/>
              <a:t>сумма субъекту МСП/ Срок  /Ставка</a:t>
            </a:r>
            <a:endParaRPr lang="ru-RU" sz="800" b="1" dirty="0"/>
          </a:p>
        </p:txBody>
      </p:sp>
    </p:spTree>
    <p:extLst>
      <p:ext uri="{BB962C8B-B14F-4D97-AF65-F5344CB8AC3E}">
        <p14:creationId xmlns:p14="http://schemas.microsoft.com/office/powerpoint/2010/main" val="305505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1470025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7583488" y="6367463"/>
            <a:ext cx="579437" cy="301625"/>
          </a:xfrm>
        </p:spPr>
        <p:txBody>
          <a:bodyPr/>
          <a:lstStyle/>
          <a:p>
            <a:fld id="{5B5BC3AB-5469-4B1A-A294-73A2A3F67F77}" type="slidenum">
              <a:rPr lang="ru-RU" smtClean="0">
                <a:solidFill>
                  <a:prstClr val="white"/>
                </a:solidFill>
              </a:rPr>
              <a:pPr/>
              <a:t>6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64288" y="262389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/>
              <a:t>Приложение </a:t>
            </a:r>
            <a:r>
              <a:rPr lang="en-US" b="1" dirty="0" smtClean="0"/>
              <a:t>1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347864" y="620688"/>
            <a:ext cx="5688632" cy="324908"/>
          </a:xfrm>
          <a:prstGeom prst="rect">
            <a:avLst/>
          </a:prstGeom>
          <a:extLst/>
        </p:spPr>
        <p:txBody>
          <a:bodyPr/>
          <a:lstStyle>
            <a:lvl1pPr marL="0" indent="0" algn="r">
              <a:defRPr sz="1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9pPr>
          </a:lstStyle>
          <a:p>
            <a:r>
              <a:rPr lang="ru-RU" dirty="0"/>
              <a:t>Требования к рейтингу Банка - партнера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431806"/>
              </p:ext>
            </p:extLst>
          </p:nvPr>
        </p:nvGraphicFramePr>
        <p:xfrm>
          <a:off x="395537" y="5157192"/>
          <a:ext cx="8496943" cy="93610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375180"/>
                <a:gridCol w="3398139"/>
                <a:gridCol w="2723624"/>
              </a:tblGrid>
              <a:tr h="312035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Международные шкалы рейтингов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6621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FitchRatings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D75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Standard&amp;Poor’s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D75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Moody’s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solidFill>
                      <a:srgbClr val="FFD757"/>
                    </a:solidFill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В+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В+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В1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95536" y="4767535"/>
            <a:ext cx="84969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 высокому рейтингу относится действующий рейтинг долгосрочной кредитоспособности Банка-партнера, присвоенный 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иностранным рейтинговым агентством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находится на уровне, не ниже указанных:</a:t>
            </a: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821272"/>
              </p:ext>
            </p:extLst>
          </p:nvPr>
        </p:nvGraphicFramePr>
        <p:xfrm>
          <a:off x="395536" y="1412776"/>
          <a:ext cx="8496945" cy="33497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28392"/>
                <a:gridCol w="1510922"/>
                <a:gridCol w="3457631"/>
              </a:tblGrid>
              <a:tr h="71014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Рейтинговое </a:t>
                      </a:r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агентство</a:t>
                      </a:r>
                      <a:endParaRPr lang="ru-RU" sz="1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F6621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Значение рейтинга</a:t>
                      </a:r>
                    </a:p>
                  </a:txBody>
                  <a:tcPr marL="7620" marR="7620" marT="7620" marB="0" anchor="ctr">
                    <a:solidFill>
                      <a:srgbClr val="F6621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Значение рейтинга в случае предоставления банком обеспечения своих обязательств в виде государственной гарантии субъекта Российской Федерации</a:t>
                      </a:r>
                    </a:p>
                  </a:txBody>
                  <a:tcPr marL="7620" marR="7620" marT="7620" marB="0" anchor="ctr">
                    <a:solidFill>
                      <a:srgbClr val="F6621A"/>
                    </a:solidFill>
                  </a:tcPr>
                </a:tc>
              </a:tr>
              <a:tr h="18502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FitchRatings</a:t>
                      </a:r>
                      <a:r>
                        <a:rPr lang="en-US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900" b="1" i="1" dirty="0" smtClean="0">
                          <a:solidFill>
                            <a:schemeClr val="tx1"/>
                          </a:solidFill>
                          <a:effectLst/>
                        </a:rPr>
                        <a:t>(международная шкала, долгосрочный кредитный рейтинг в иностранной валюте)</a:t>
                      </a:r>
                      <a:endParaRPr lang="en-US" sz="900" b="1" i="1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B-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>
                          <a:solidFill>
                            <a:schemeClr val="tx1"/>
                          </a:solidFill>
                          <a:effectLst/>
                        </a:rPr>
                        <a:t>ССС</a:t>
                      </a:r>
                      <a:endParaRPr lang="ru-RU" sz="1000" b="1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</a:tr>
              <a:tr h="1850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200" b="1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Standard&amp;Poor’s</a:t>
                      </a:r>
                      <a:r>
                        <a:rPr lang="ru-RU" sz="10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9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(международная шкала, долгосрочный кредитный рейтинг в иностранной валюте)</a:t>
                      </a:r>
                      <a:endParaRPr lang="en-US" sz="900" b="1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B-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>
                          <a:solidFill>
                            <a:schemeClr val="tx1"/>
                          </a:solidFill>
                          <a:effectLst/>
                        </a:rPr>
                        <a:t>ССС+</a:t>
                      </a:r>
                      <a:endParaRPr lang="ru-RU" sz="1000" b="1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</a:tr>
              <a:tr h="1850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1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Moody’sInvestorsServices</a:t>
                      </a:r>
                      <a:r>
                        <a:rPr lang="ru-RU" sz="10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9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(международная шкала, долгосрочный рейтинг банковских депозитов в иностранной валюте)</a:t>
                      </a:r>
                      <a:endParaRPr lang="en-US" sz="900" b="1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B3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Саа1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</a:tr>
              <a:tr h="18502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FitchRatings</a:t>
                      </a:r>
                      <a:r>
                        <a:rPr lang="ru-RU" sz="10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9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(национальная шкала)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BBB-(</a:t>
                      </a:r>
                      <a:r>
                        <a:rPr lang="en-US" sz="10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rus</a:t>
                      </a:r>
                      <a:r>
                        <a:rPr lang="en-US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ВВ+(</a:t>
                      </a:r>
                      <a:r>
                        <a:rPr lang="en-US" sz="10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rus</a:t>
                      </a:r>
                      <a:r>
                        <a:rPr lang="en-US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</a:tr>
              <a:tr h="18502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Standard&amp;Poor’s</a:t>
                      </a:r>
                      <a:r>
                        <a:rPr lang="ru-RU" sz="10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9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(национальная шкала)</a:t>
                      </a:r>
                      <a:endParaRPr lang="en-US" sz="900" b="1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ruBBB</a:t>
                      </a:r>
                      <a:r>
                        <a:rPr lang="en-US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ru</a:t>
                      </a:r>
                      <a:r>
                        <a:rPr lang="ru-RU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ВВ+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</a:tr>
              <a:tr h="18502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Moody’sInterfa</a:t>
                      </a:r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r>
                        <a:rPr lang="en-US" sz="12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RatingAgency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Baa3.ru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Ва1.</a:t>
                      </a:r>
                      <a:r>
                        <a:rPr lang="en-US" sz="10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ru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</a:tr>
              <a:tr h="18502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Эксперт РА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В++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В+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</a:tr>
              <a:tr h="25903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Национальное рейтинговое </a:t>
                      </a:r>
                      <a:r>
                        <a:rPr lang="ru-RU" sz="10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агентство </a:t>
                      </a:r>
                      <a:r>
                        <a:rPr lang="ru-RU" sz="9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(индивидуальный кредитный рейтинг)</a:t>
                      </a:r>
                      <a:endParaRPr lang="ru-RU" sz="900" b="1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>
                          <a:solidFill>
                            <a:schemeClr val="tx1"/>
                          </a:solidFill>
                          <a:effectLst/>
                        </a:rPr>
                        <a:t>ВВВ-</a:t>
                      </a:r>
                      <a:endParaRPr lang="ru-RU" sz="1000" b="1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ВВ+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</a:tr>
              <a:tr h="1850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Рус-Рейтинг </a:t>
                      </a:r>
                      <a:r>
                        <a:rPr lang="ru-RU" sz="9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(международная шкала)</a:t>
                      </a:r>
                      <a:endParaRPr lang="ru-RU" sz="900" b="1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u="none" strike="noStrike">
                          <a:solidFill>
                            <a:schemeClr val="tx1"/>
                          </a:solidFill>
                          <a:effectLst/>
                        </a:rPr>
                        <a:t>BBB-</a:t>
                      </a:r>
                      <a:endParaRPr lang="en-US" sz="1000" b="1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ВВ+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</a:tr>
              <a:tr h="18502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AK&amp;M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В++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В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395536" y="980728"/>
            <a:ext cx="85689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1200" i="1" dirty="0" smtClean="0">
                <a:ea typeface="Times New Roman" pitchFamily="18" charset="0"/>
                <a:cs typeface="Arial" pitchFamily="34" charset="0"/>
              </a:rPr>
              <a:t>Наличие </a:t>
            </a:r>
            <a:r>
              <a:rPr lang="ru-RU" sz="1200" i="1" dirty="0">
                <a:ea typeface="Times New Roman" pitchFamily="18" charset="0"/>
                <a:cs typeface="Arial" pitchFamily="34" charset="0"/>
              </a:rPr>
              <a:t>действующих рейтингов долгосрочной кредитоспособности, присвоенных российским или иностранным рейтинговым агентством, на уровне не ниже следующих </a:t>
            </a:r>
            <a:r>
              <a:rPr lang="ru-RU" sz="1200" i="1" dirty="0" smtClean="0">
                <a:ea typeface="Times New Roman" pitchFamily="18" charset="0"/>
                <a:cs typeface="Arial" pitchFamily="34" charset="0"/>
              </a:rPr>
              <a:t>значений:</a:t>
            </a:r>
            <a:endParaRPr lang="ru-RU" sz="1200" i="1" dirty="0"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75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1470025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7583488" y="6367463"/>
            <a:ext cx="579437" cy="301625"/>
          </a:xfrm>
        </p:spPr>
        <p:txBody>
          <a:bodyPr/>
          <a:lstStyle/>
          <a:p>
            <a:fld id="{5B5BC3AB-5469-4B1A-A294-73A2A3F67F77}" type="slidenum">
              <a:rPr lang="ru-RU" smtClean="0">
                <a:solidFill>
                  <a:prstClr val="white"/>
                </a:solidFill>
              </a:rPr>
              <a:pPr/>
              <a:t>7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64288" y="260648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/>
              <a:t>Приложение </a:t>
            </a:r>
            <a:r>
              <a:rPr lang="en-US" b="1" dirty="0" smtClean="0"/>
              <a:t>2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059832" y="583813"/>
            <a:ext cx="5976664" cy="433791"/>
          </a:xfrm>
          <a:prstGeom prst="rect">
            <a:avLst/>
          </a:prstGeom>
          <a:extLst/>
        </p:spPr>
        <p:txBody>
          <a:bodyPr/>
          <a:lstStyle>
            <a:lvl1pPr marL="0" indent="0" algn="r">
              <a:defRPr sz="1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9pPr>
          </a:lstStyle>
          <a:p>
            <a:r>
              <a:rPr lang="ru-RU" sz="1200" dirty="0" smtClean="0"/>
              <a:t>Перечень</a:t>
            </a:r>
            <a:r>
              <a:rPr lang="en-US" sz="1200" dirty="0" smtClean="0"/>
              <a:t> </a:t>
            </a:r>
            <a:r>
              <a:rPr lang="ru-RU" sz="1200" dirty="0" err="1" smtClean="0"/>
              <a:t>монопрофильных</a:t>
            </a:r>
            <a:r>
              <a:rPr lang="ru-RU" sz="1200" dirty="0" smtClean="0"/>
              <a:t> </a:t>
            </a:r>
            <a:r>
              <a:rPr lang="ru-RU" sz="1200" dirty="0"/>
              <a:t>населенных пунктов </a:t>
            </a:r>
            <a:r>
              <a:rPr lang="ru-RU" sz="1200" dirty="0" smtClean="0"/>
              <a:t>(моногородов),  </a:t>
            </a:r>
            <a:r>
              <a:rPr lang="ru-RU" sz="1200" dirty="0"/>
              <a:t>регионов </a:t>
            </a:r>
            <a:r>
              <a:rPr lang="ru-RU" sz="1200" dirty="0" smtClean="0"/>
              <a:t>реализации и территорий, пострадавших от чрезвычайных ситуаций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608707"/>
              </p:ext>
            </p:extLst>
          </p:nvPr>
        </p:nvGraphicFramePr>
        <p:xfrm>
          <a:off x="107504" y="1017603"/>
          <a:ext cx="8928994" cy="50712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1549"/>
                <a:gridCol w="2950939"/>
                <a:gridCol w="1440160"/>
                <a:gridCol w="3096346"/>
              </a:tblGrid>
              <a:tr h="107141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</a:rPr>
                        <a:t>Список моногородов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112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u="none" strike="noStrike" dirty="0">
                          <a:effectLst/>
                        </a:rPr>
                        <a:t>Регион (Субъект Российской Федерации)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u="none" strike="noStrike" dirty="0">
                          <a:effectLst/>
                        </a:rPr>
                        <a:t>Наименование населенного пункта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u="none" strike="noStrike" dirty="0">
                          <a:effectLst/>
                        </a:rPr>
                        <a:t>Регион (Субъект Российской Федерации)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u="none" strike="noStrike" dirty="0">
                          <a:effectLst/>
                        </a:rPr>
                        <a:t>Наименование населенного пункта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</a:tr>
              <a:tr h="59828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Алтайский край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 err="1">
                          <a:effectLst/>
                        </a:rPr>
                        <a:t>г.Алейск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г.Заринск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г.Новоалтайск</a:t>
                      </a:r>
                      <a:r>
                        <a:rPr lang="ru-RU" sz="800" u="none" strike="noStrike" dirty="0">
                          <a:effectLst/>
                        </a:rPr>
                        <a:t>.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Кемеровская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г.Анжеро-Судженск; г.Белово; г. Березовский; г.Гурьевск; г.Калтан; г.Киселевск;   г.Краснобродский;  г.Ленинск-Кузнецкий;  г.Междуреченск;  г.Новокузнецк;  г.Осинники; г.Полысаево,  г.Прокопьевск;  г.Тайга;  г.Таштагол;  г.Топки;  г.Юрга; г. Мыски; г. Мариинск.  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</a:tr>
              <a:tr h="47978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Амурская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 err="1">
                          <a:effectLst/>
                        </a:rPr>
                        <a:t>г.Зея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г.Белогорск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г.Райчихинск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г.Тында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пгт.Талакан</a:t>
                      </a:r>
                      <a:r>
                        <a:rPr lang="ru-RU" sz="800" u="none" strike="noStrike" dirty="0">
                          <a:effectLst/>
                        </a:rPr>
                        <a:t>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Кировская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г.Кирово-Чепецк;  г.Белая Холуница;  г.Вятские Поляны;  г.Кирс;  г.Луза;  г.Омутнинск;  г.Уржум;  пгт.Восточный;  пгт.Демьяново; пгт.Красная Поляна, пгт.Мурыгино; пгт.Стрижи. 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</a:tr>
              <a:tr h="25112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Архангельская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 err="1">
                          <a:effectLst/>
                        </a:rPr>
                        <a:t>п.Октябрьский</a:t>
                      </a:r>
                      <a:r>
                        <a:rPr lang="ru-RU" sz="800" u="none" strike="noStrike" dirty="0">
                          <a:effectLst/>
                        </a:rPr>
                        <a:t>; </a:t>
                      </a:r>
                      <a:r>
                        <a:rPr lang="ru-RU" sz="800" u="none" strike="noStrike" dirty="0" err="1">
                          <a:effectLst/>
                        </a:rPr>
                        <a:t>п.Кизема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г.Северодвинск</a:t>
                      </a:r>
                      <a:r>
                        <a:rPr lang="ru-RU" sz="800" u="none" strike="noStrike" dirty="0">
                          <a:effectLst/>
                        </a:rPr>
                        <a:t>; </a:t>
                      </a:r>
                      <a:r>
                        <a:rPr lang="ru-RU" sz="800" u="none" strike="noStrike" dirty="0" err="1">
                          <a:effectLst/>
                        </a:rPr>
                        <a:t>г.Коряжма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г.Новодвинск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г.Онега</a:t>
                      </a:r>
                      <a:r>
                        <a:rPr lang="ru-RU" sz="800" u="none" strike="noStrike" dirty="0">
                          <a:effectLst/>
                        </a:rPr>
                        <a:t>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Костромская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г.Галич;  г.Мантурово;  п. Космынино;  г.Шарья.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</a:tr>
              <a:tr h="25112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Астраханская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г.Астрахань.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>
                          <a:effectLst/>
                        </a:rPr>
                        <a:t>Краснодарский край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с.п. Староминское; г.п.Афипское.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</a:tr>
              <a:tr h="36128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Белгородская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г.Губкин.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>
                          <a:effectLst/>
                        </a:rPr>
                        <a:t>Красноярский край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г.Бородино;  г.Норильск; г.Шарыпово; г.Назарово; г.Лесосибирск;  г.Зеленогорск (ЗАТО); г.Железногорск (ЗАТО).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</a:tr>
              <a:tr h="25112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Брянская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г.Карачев;  г.Клинцы;  пгт.Погар;  г.Сельцо;  г.Стародуб;  г.Сураж;  г.Унеча;  г.Фокино; пгт.Белая Березка.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>
                          <a:effectLst/>
                        </a:rPr>
                        <a:t>Курганская область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г.Далматово;  г.Петухово.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</a:tr>
              <a:tr h="25112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Владимирская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г.Камешково;  г.Лакинск;  г.Меленки;  п.Ставрово.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Курская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 err="1">
                          <a:effectLst/>
                        </a:rPr>
                        <a:t>г.Железногорск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г.Курчатов</a:t>
                      </a:r>
                      <a:r>
                        <a:rPr lang="ru-RU" sz="800" u="none" strike="noStrike" dirty="0">
                          <a:effectLst/>
                        </a:rPr>
                        <a:t>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</a:tr>
              <a:tr h="25112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Волгоградская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г.Михайловка;  г.Котово; г.Фролово.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Ленинградская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 err="1">
                          <a:effectLst/>
                        </a:rPr>
                        <a:t>г.Сланцы</a:t>
                      </a:r>
                      <a:r>
                        <a:rPr lang="ru-RU" sz="800" u="none" strike="noStrike" dirty="0">
                          <a:effectLst/>
                        </a:rPr>
                        <a:t>; </a:t>
                      </a:r>
                      <a:r>
                        <a:rPr lang="ru-RU" sz="800" u="none" strike="noStrike" dirty="0" err="1">
                          <a:effectLst/>
                        </a:rPr>
                        <a:t>г.Пикалево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г.Сясьстрой</a:t>
                      </a:r>
                      <a:r>
                        <a:rPr lang="ru-RU" sz="800" u="none" strike="noStrike" dirty="0">
                          <a:effectLst/>
                        </a:rPr>
                        <a:t>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</a:tr>
              <a:tr h="25112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Вологодская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г.Череповец; г.Сокол; г.Красавино.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Липецкая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 err="1">
                          <a:effectLst/>
                        </a:rPr>
                        <a:t>г.Липецк</a:t>
                      </a:r>
                      <a:r>
                        <a:rPr lang="ru-RU" sz="800" u="none" strike="noStrike" dirty="0">
                          <a:effectLst/>
                        </a:rPr>
                        <a:t>; </a:t>
                      </a:r>
                      <a:r>
                        <a:rPr lang="ru-RU" sz="800" u="none" strike="noStrike" dirty="0" err="1">
                          <a:effectLst/>
                        </a:rPr>
                        <a:t>г.Лебедянь</a:t>
                      </a:r>
                      <a:r>
                        <a:rPr lang="ru-RU" sz="800" u="none" strike="noStrike" dirty="0">
                          <a:effectLst/>
                        </a:rPr>
                        <a:t>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</a:tr>
              <a:tr h="25112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Воронежская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г.Нововоронеж; г.Россошь; г.Павловск;  г.Семилуки.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Московская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 err="1">
                          <a:effectLst/>
                        </a:rPr>
                        <a:t>г.Щербинка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р.п.Сычево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р.п.Малино</a:t>
                      </a:r>
                      <a:r>
                        <a:rPr lang="ru-RU" sz="800" u="none" strike="noStrike" dirty="0">
                          <a:effectLst/>
                        </a:rPr>
                        <a:t>; </a:t>
                      </a:r>
                      <a:r>
                        <a:rPr lang="ru-RU" sz="800" u="none" strike="noStrike" dirty="0" err="1">
                          <a:effectLst/>
                        </a:rPr>
                        <a:t>р.п.Столбовая</a:t>
                      </a:r>
                      <a:r>
                        <a:rPr lang="ru-RU" sz="800" u="none" strike="noStrike" dirty="0">
                          <a:effectLst/>
                        </a:rPr>
                        <a:t>, </a:t>
                      </a:r>
                      <a:r>
                        <a:rPr lang="ru-RU" sz="800" u="none" strike="noStrike" dirty="0" err="1">
                          <a:effectLst/>
                        </a:rPr>
                        <a:t>г.Рошаль</a:t>
                      </a:r>
                      <a:r>
                        <a:rPr lang="ru-RU" sz="800" u="none" strike="noStrike" dirty="0">
                          <a:effectLst/>
                        </a:rPr>
                        <a:t>; </a:t>
                      </a:r>
                      <a:r>
                        <a:rPr lang="ru-RU" sz="800" u="none" strike="noStrike" dirty="0" err="1">
                          <a:effectLst/>
                        </a:rPr>
                        <a:t>г.Шатура</a:t>
                      </a:r>
                      <a:r>
                        <a:rPr lang="ru-RU" sz="800" u="none" strike="noStrike" dirty="0">
                          <a:effectLst/>
                        </a:rPr>
                        <a:t>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</a:tr>
              <a:tr h="47978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Забайкальский край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г.Краснокаменск; пгт.Новопавловка; пгт.Жирекен;  пгт.Новоорловск;  пгт.Усть-Карск;  пгт.Шерловая Гора; пгт.Кокуй; пгт.Вершино-Дарасунский; пгт.Первомайский;  пгт.Новоширокинский.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Мурманская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 err="1">
                          <a:effectLst/>
                        </a:rPr>
                        <a:t>г.Кировск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г.Ковдор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г.Мончегорск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г.Полярные</a:t>
                      </a:r>
                      <a:r>
                        <a:rPr lang="ru-RU" sz="800" u="none" strike="noStrike" dirty="0">
                          <a:effectLst/>
                        </a:rPr>
                        <a:t> Зори;  </a:t>
                      </a:r>
                      <a:r>
                        <a:rPr lang="ru-RU" sz="800" u="none" strike="noStrike" dirty="0" err="1">
                          <a:effectLst/>
                        </a:rPr>
                        <a:t>пгт.Туманный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пгт.Заполярный</a:t>
                      </a:r>
                      <a:r>
                        <a:rPr lang="ru-RU" sz="800" u="none" strike="noStrike" dirty="0">
                          <a:effectLst/>
                        </a:rPr>
                        <a:t>; </a:t>
                      </a:r>
                      <a:r>
                        <a:rPr lang="ru-RU" sz="800" u="none" strike="noStrike" dirty="0" err="1">
                          <a:effectLst/>
                        </a:rPr>
                        <a:t>пгт</a:t>
                      </a:r>
                      <a:r>
                        <a:rPr lang="ru-RU" sz="800" u="none" strike="noStrike" dirty="0">
                          <a:effectLst/>
                        </a:rPr>
                        <a:t>. Ревда; </a:t>
                      </a:r>
                      <a:r>
                        <a:rPr lang="ru-RU" sz="800" u="none" strike="noStrike" dirty="0" err="1">
                          <a:effectLst/>
                        </a:rPr>
                        <a:t>г.п</a:t>
                      </a:r>
                      <a:r>
                        <a:rPr lang="ru-RU" sz="800" u="none" strike="noStrike" dirty="0">
                          <a:effectLst/>
                        </a:rPr>
                        <a:t>. Никель.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</a:tr>
              <a:tr h="36128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Ивановская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г.п.Наволоки;  г.о.Вичуга;  п.Колобово; п.Каменка; п.Савино;  с.Архиповка; п.Петровский; г.п.Южа.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Нижегородская 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 err="1">
                          <a:effectLst/>
                        </a:rPr>
                        <a:t>г.Княгинино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г.Балахна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г.Володарск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г.Ворсма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г.Выкса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г.Заволжье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г.Кстово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г.Кулебаки</a:t>
                      </a:r>
                      <a:r>
                        <a:rPr lang="ru-RU" sz="800" u="none" strike="noStrike" dirty="0">
                          <a:effectLst/>
                        </a:rPr>
                        <a:t>;  г. Павлово;  </a:t>
                      </a:r>
                      <a:r>
                        <a:rPr lang="ru-RU" sz="800" u="none" strike="noStrike" dirty="0" err="1">
                          <a:effectLst/>
                        </a:rPr>
                        <a:t>г.Первомайск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г.Сергач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г.Шахунья</a:t>
                      </a:r>
                      <a:r>
                        <a:rPr lang="ru-RU" sz="800" u="none" strike="noStrike" dirty="0">
                          <a:effectLst/>
                        </a:rPr>
                        <a:t>; </a:t>
                      </a:r>
                      <a:r>
                        <a:rPr lang="ru-RU" sz="800" u="none" strike="noStrike" dirty="0" err="1">
                          <a:effectLst/>
                        </a:rPr>
                        <a:t>г.Саров</a:t>
                      </a:r>
                      <a:r>
                        <a:rPr lang="ru-RU" sz="800" u="none" strike="noStrike" dirty="0">
                          <a:effectLst/>
                        </a:rPr>
                        <a:t> (ЗАТО).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</a:tr>
              <a:tr h="25112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Иркутская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г.Шелехов;  г.Усть-Илимск;  г.Байкальск;  г.Железногорск-Илимский; г.Саянск; г.Черемхово.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Новгородская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 err="1">
                          <a:effectLst/>
                        </a:rPr>
                        <a:t>г.Пестово</a:t>
                      </a:r>
                      <a:r>
                        <a:rPr lang="ru-RU" sz="800" u="none" strike="noStrike" dirty="0">
                          <a:effectLst/>
                        </a:rPr>
                        <a:t>;  п. Краснофарфорный;  </a:t>
                      </a:r>
                      <a:r>
                        <a:rPr lang="ru-RU" sz="800" u="none" strike="noStrike" dirty="0" err="1">
                          <a:effectLst/>
                        </a:rPr>
                        <a:t>п.Угловка</a:t>
                      </a:r>
                      <a:r>
                        <a:rPr lang="ru-RU" sz="800" u="none" strike="noStrike" dirty="0">
                          <a:effectLst/>
                        </a:rPr>
                        <a:t>;  </a:t>
                      </a:r>
                      <a:r>
                        <a:rPr lang="ru-RU" sz="800" u="none" strike="noStrike" dirty="0" err="1">
                          <a:effectLst/>
                        </a:rPr>
                        <a:t>р.п.Парфино</a:t>
                      </a:r>
                      <a:r>
                        <a:rPr lang="ru-RU" sz="800" u="none" strike="noStrike" dirty="0">
                          <a:effectLst/>
                        </a:rPr>
                        <a:t>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</a:tr>
              <a:tr h="36128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</a:rPr>
                        <a:t>Калужская область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 err="1">
                          <a:effectLst/>
                        </a:rPr>
                        <a:t>г.Сосенский</a:t>
                      </a:r>
                      <a:r>
                        <a:rPr lang="ru-RU" sz="800" u="none" strike="noStrike" dirty="0">
                          <a:effectLst/>
                        </a:rPr>
                        <a:t>, </a:t>
                      </a:r>
                      <a:r>
                        <a:rPr lang="ru-RU" sz="800" u="none" strike="noStrike" dirty="0" err="1">
                          <a:effectLst/>
                        </a:rPr>
                        <a:t>Козельский</a:t>
                      </a:r>
                      <a:r>
                        <a:rPr lang="ru-RU" sz="800" u="none" strike="noStrike" dirty="0">
                          <a:effectLst/>
                        </a:rPr>
                        <a:t> район.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>
                          <a:effectLst/>
                        </a:rPr>
                        <a:t>Оренбургская область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 err="1">
                          <a:effectLst/>
                        </a:rPr>
                        <a:t>г.Соль</a:t>
                      </a:r>
                      <a:r>
                        <a:rPr lang="ru-RU" sz="800" u="none" strike="noStrike" dirty="0">
                          <a:effectLst/>
                        </a:rPr>
                        <a:t>-Илецк; </a:t>
                      </a:r>
                      <a:r>
                        <a:rPr lang="ru-RU" sz="800" u="none" strike="noStrike" dirty="0" err="1">
                          <a:effectLst/>
                        </a:rPr>
                        <a:t>г.Медногорск</a:t>
                      </a:r>
                      <a:r>
                        <a:rPr lang="ru-RU" sz="800" u="none" strike="noStrike" dirty="0">
                          <a:effectLst/>
                        </a:rPr>
                        <a:t>; </a:t>
                      </a:r>
                      <a:r>
                        <a:rPr lang="ru-RU" sz="800" u="none" strike="noStrike" dirty="0" err="1">
                          <a:effectLst/>
                        </a:rPr>
                        <a:t>г.Кувандык</a:t>
                      </a:r>
                      <a:r>
                        <a:rPr lang="ru-RU" sz="800" u="none" strike="noStrike" dirty="0">
                          <a:effectLst/>
                        </a:rPr>
                        <a:t>; </a:t>
                      </a:r>
                      <a:r>
                        <a:rPr lang="ru-RU" sz="800" u="none" strike="noStrike" dirty="0" err="1">
                          <a:effectLst/>
                        </a:rPr>
                        <a:t>п.Светлый</a:t>
                      </a:r>
                      <a:r>
                        <a:rPr lang="ru-RU" sz="800" u="none" strike="noStrike" dirty="0">
                          <a:effectLst/>
                        </a:rPr>
                        <a:t>; </a:t>
                      </a:r>
                      <a:r>
                        <a:rPr lang="ru-RU" sz="800" u="none" strike="noStrike" dirty="0" err="1">
                          <a:effectLst/>
                        </a:rPr>
                        <a:t>г.Гай</a:t>
                      </a:r>
                      <a:r>
                        <a:rPr lang="ru-RU" sz="800" u="none" strike="noStrike" dirty="0">
                          <a:effectLst/>
                        </a:rPr>
                        <a:t>; </a:t>
                      </a:r>
                      <a:r>
                        <a:rPr lang="ru-RU" sz="800" u="none" strike="noStrike" dirty="0" err="1">
                          <a:effectLst/>
                        </a:rPr>
                        <a:t>г.Новотроицк</a:t>
                      </a:r>
                      <a:r>
                        <a:rPr lang="ru-RU" sz="800" u="none" strike="noStrike" dirty="0">
                          <a:effectLst/>
                        </a:rPr>
                        <a:t>; </a:t>
                      </a:r>
                      <a:r>
                        <a:rPr lang="ru-RU" sz="800" u="none" strike="noStrike" dirty="0" err="1">
                          <a:effectLst/>
                        </a:rPr>
                        <a:t>г.Бугуруслан</a:t>
                      </a:r>
                      <a:r>
                        <a:rPr lang="ru-RU" sz="800" u="none" strike="noStrike" dirty="0">
                          <a:effectLst/>
                        </a:rPr>
                        <a:t>; </a:t>
                      </a:r>
                      <a:r>
                        <a:rPr lang="ru-RU" sz="800" u="none" strike="noStrike" dirty="0" err="1">
                          <a:effectLst/>
                        </a:rPr>
                        <a:t>с.п.Саракташ</a:t>
                      </a:r>
                      <a:r>
                        <a:rPr lang="ru-RU" sz="800" u="none" strike="noStrike" dirty="0">
                          <a:effectLst/>
                        </a:rPr>
                        <a:t>; </a:t>
                      </a:r>
                      <a:r>
                        <a:rPr lang="ru-RU" sz="800" u="none" strike="noStrike" dirty="0" err="1">
                          <a:effectLst/>
                        </a:rPr>
                        <a:t>п.Энергетик</a:t>
                      </a:r>
                      <a:r>
                        <a:rPr lang="ru-RU" sz="800" u="none" strike="noStrike" dirty="0">
                          <a:effectLst/>
                        </a:rPr>
                        <a:t>; </a:t>
                      </a:r>
                      <a:r>
                        <a:rPr lang="ru-RU" sz="800" u="none" strike="noStrike" dirty="0" err="1">
                          <a:effectLst/>
                        </a:rPr>
                        <a:t>г.Ясный</a:t>
                      </a:r>
                      <a:r>
                        <a:rPr lang="ru-RU" sz="800" u="none" strike="noStrike" dirty="0">
                          <a:effectLst/>
                        </a:rPr>
                        <a:t>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949" marR="5949" marT="5949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771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1470025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7583488" y="6367463"/>
            <a:ext cx="579437" cy="301625"/>
          </a:xfrm>
        </p:spPr>
        <p:txBody>
          <a:bodyPr/>
          <a:lstStyle/>
          <a:p>
            <a:fld id="{5B5BC3AB-5469-4B1A-A294-73A2A3F67F77}" type="slidenum">
              <a:rPr lang="ru-RU" smtClean="0">
                <a:solidFill>
                  <a:prstClr val="white"/>
                </a:solidFill>
              </a:rPr>
              <a:pPr/>
              <a:t>8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64288" y="260648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/>
              <a:t>Приложение </a:t>
            </a:r>
            <a:r>
              <a:rPr lang="en-US" b="1" dirty="0" smtClean="0"/>
              <a:t>2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262266"/>
              </p:ext>
            </p:extLst>
          </p:nvPr>
        </p:nvGraphicFramePr>
        <p:xfrm>
          <a:off x="107504" y="1017605"/>
          <a:ext cx="8928993" cy="51476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3809"/>
                <a:gridCol w="2972715"/>
                <a:gridCol w="109980"/>
                <a:gridCol w="1419774"/>
                <a:gridCol w="2972715"/>
              </a:tblGrid>
              <a:tr h="21925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700" b="1" u="none" strike="noStrike" dirty="0">
                          <a:effectLst/>
                        </a:rPr>
                        <a:t>Регион (Субъект Российской Федерации)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700" b="1" u="none" strike="noStrike" dirty="0">
                          <a:effectLst/>
                        </a:rPr>
                        <a:t>Наименование населенного пункта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700" b="1" u="none" strike="noStrike" dirty="0">
                          <a:effectLst/>
                        </a:rPr>
                        <a:t>Регион (Субъект Российской Федерации)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700" b="1" u="none" strike="noStrike" dirty="0">
                          <a:effectLst/>
                        </a:rPr>
                        <a:t>Наименование населенного пункта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12988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Пензенская область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 err="1">
                          <a:effectLst/>
                        </a:rPr>
                        <a:t>г.Сердобск</a:t>
                      </a:r>
                      <a:r>
                        <a:rPr lang="ru-RU" sz="700" u="none" strike="noStrike" dirty="0">
                          <a:effectLst/>
                        </a:rPr>
                        <a:t>; г. Никольск.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Сахалинская область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г.Курильск.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43393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Пермский край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 err="1">
                          <a:effectLst/>
                        </a:rPr>
                        <a:t>г.Александровск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г.Горнозаводск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г.Соликамск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г.Очер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г.Губаха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г.Чусовой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г.Добрянка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г.Красновишерск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г.Нытва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п.Юго</a:t>
                      </a:r>
                      <a:r>
                        <a:rPr lang="ru-RU" sz="700" u="none" strike="noStrike" dirty="0">
                          <a:effectLst/>
                        </a:rPr>
                        <a:t>-Камский;  </a:t>
                      </a:r>
                      <a:r>
                        <a:rPr lang="ru-RU" sz="700" u="none" strike="noStrike" dirty="0" err="1">
                          <a:effectLst/>
                        </a:rPr>
                        <a:t>п.Пашия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п.Теплая</a:t>
                      </a:r>
                      <a:r>
                        <a:rPr lang="ru-RU" sz="700" u="none" strike="noStrike" dirty="0">
                          <a:effectLst/>
                        </a:rPr>
                        <a:t> Гора;  </a:t>
                      </a:r>
                      <a:r>
                        <a:rPr lang="ru-RU" sz="700" u="none" strike="noStrike" dirty="0" err="1">
                          <a:effectLst/>
                        </a:rPr>
                        <a:t>п.Уральский</a:t>
                      </a:r>
                      <a:r>
                        <a:rPr lang="ru-RU" sz="700" u="none" strike="noStrike" dirty="0">
                          <a:effectLst/>
                        </a:rPr>
                        <a:t>.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Свердловская область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г.Асбест;  г.Верхняя Салда;  г.Волчанск;  г.Каменск-Уральский;  г.Качканар;  г.Краснотурьинск;  г.Красноуральск;  г.Нижний Тагил;  г.Полевской; г.Североуральск;  г.Серов; г.Верхняя Тура; г.Карпинск; г.Верхний Тагил; г.Нижние Серьги.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12988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Приморский край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 err="1">
                          <a:effectLst/>
                        </a:rPr>
                        <a:t>г.Арсеньев</a:t>
                      </a:r>
                      <a:r>
                        <a:rPr lang="ru-RU" sz="700" u="none" strike="noStrike" dirty="0">
                          <a:effectLst/>
                        </a:rPr>
                        <a:t>;  г. Дальнегорск;  </a:t>
                      </a:r>
                      <a:r>
                        <a:rPr lang="ru-RU" sz="700" u="none" strike="noStrike" dirty="0" err="1">
                          <a:effectLst/>
                        </a:rPr>
                        <a:t>пгт.Лучегорск</a:t>
                      </a:r>
                      <a:r>
                        <a:rPr lang="ru-RU" sz="700" u="none" strike="noStrike" dirty="0">
                          <a:effectLst/>
                        </a:rPr>
                        <a:t>;  с. </a:t>
                      </a:r>
                      <a:r>
                        <a:rPr lang="ru-RU" sz="700" u="none" strike="noStrike" dirty="0" err="1">
                          <a:effectLst/>
                        </a:rPr>
                        <a:t>Светлогорье</a:t>
                      </a:r>
                      <a:r>
                        <a:rPr lang="ru-RU" sz="700" u="none" strike="noStrike" dirty="0">
                          <a:effectLst/>
                        </a:rPr>
                        <a:t>.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Смоленская область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 err="1">
                          <a:effectLst/>
                        </a:rPr>
                        <a:t>г.Десногорск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пгт.Озерный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пгт.Верхнеднепровское</a:t>
                      </a:r>
                      <a:r>
                        <a:rPr lang="ru-RU" sz="700" u="none" strike="noStrike" dirty="0">
                          <a:effectLst/>
                        </a:rPr>
                        <a:t>. 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21925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Республика  Башкортостан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 err="1">
                          <a:effectLst/>
                        </a:rPr>
                        <a:t>г.Баймак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г.Белебей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г.Белорецк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г.Благовещенск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г.Кумертау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г.Салават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г.Учалы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г.Нефтекамск</a:t>
                      </a:r>
                      <a:r>
                        <a:rPr lang="ru-RU" sz="700" u="none" strike="noStrike" dirty="0">
                          <a:effectLst/>
                        </a:rPr>
                        <a:t>.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Тверская область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 err="1">
                          <a:effectLst/>
                        </a:rPr>
                        <a:t>г.Кувшиново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г.Удомля</a:t>
                      </a:r>
                      <a:r>
                        <a:rPr lang="ru-RU" sz="700" u="none" strike="noStrike" dirty="0">
                          <a:effectLst/>
                        </a:rPr>
                        <a:t>; </a:t>
                      </a:r>
                      <a:r>
                        <a:rPr lang="ru-RU" sz="700" u="none" strike="noStrike" dirty="0" err="1">
                          <a:effectLst/>
                        </a:rPr>
                        <a:t>п.Спирово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п.Западная</a:t>
                      </a:r>
                      <a:r>
                        <a:rPr lang="ru-RU" sz="700" u="none" strike="noStrike" dirty="0">
                          <a:effectLst/>
                        </a:rPr>
                        <a:t> Двина;  </a:t>
                      </a:r>
                      <a:r>
                        <a:rPr lang="ru-RU" sz="700" u="none" strike="noStrike" dirty="0" err="1">
                          <a:effectLst/>
                        </a:rPr>
                        <a:t>п.Великооктябрьский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п.Жарковский</a:t>
                      </a:r>
                      <a:r>
                        <a:rPr lang="ru-RU" sz="700" u="none" strike="noStrike" dirty="0">
                          <a:effectLst/>
                        </a:rPr>
                        <a:t>; 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21925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Республика Бурятия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 err="1">
                          <a:effectLst/>
                        </a:rPr>
                        <a:t>пгт.Селенгинск</a:t>
                      </a:r>
                      <a:r>
                        <a:rPr lang="ru-RU" sz="700" u="none" strike="noStrike" dirty="0">
                          <a:effectLst/>
                        </a:rPr>
                        <a:t>; </a:t>
                      </a:r>
                      <a:r>
                        <a:rPr lang="ru-RU" sz="700" u="none" strike="noStrike" dirty="0" err="1">
                          <a:effectLst/>
                        </a:rPr>
                        <a:t>пгт.Каменск</a:t>
                      </a:r>
                      <a:r>
                        <a:rPr lang="ru-RU" sz="700" u="none" strike="noStrike" dirty="0">
                          <a:effectLst/>
                        </a:rPr>
                        <a:t>; </a:t>
                      </a:r>
                      <a:r>
                        <a:rPr lang="ru-RU" sz="700" u="none" strike="noStrike" dirty="0" err="1">
                          <a:effectLst/>
                        </a:rPr>
                        <a:t>г.Гусиноозерск</a:t>
                      </a:r>
                      <a:r>
                        <a:rPr lang="ru-RU" sz="700" u="none" strike="noStrike" dirty="0">
                          <a:effectLst/>
                        </a:rPr>
                        <a:t>; </a:t>
                      </a:r>
                      <a:r>
                        <a:rPr lang="ru-RU" sz="700" u="none" strike="noStrike" dirty="0" err="1">
                          <a:effectLst/>
                        </a:rPr>
                        <a:t>г.Северобайкальск</a:t>
                      </a:r>
                      <a:r>
                        <a:rPr lang="ru-RU" sz="700" u="none" strike="noStrike" dirty="0">
                          <a:effectLst/>
                        </a:rPr>
                        <a:t>; </a:t>
                      </a:r>
                      <a:r>
                        <a:rPr lang="ru-RU" sz="700" u="none" strike="noStrike" dirty="0" err="1">
                          <a:effectLst/>
                        </a:rPr>
                        <a:t>п.ст.Таловка</a:t>
                      </a:r>
                      <a:r>
                        <a:rPr lang="ru-RU" sz="700" u="none" strike="noStrike" dirty="0">
                          <a:effectLst/>
                        </a:rPr>
                        <a:t>; </a:t>
                      </a:r>
                      <a:r>
                        <a:rPr lang="ru-RU" sz="700" u="none" strike="noStrike" dirty="0" err="1">
                          <a:effectLst/>
                        </a:rPr>
                        <a:t>с.Окино</a:t>
                      </a:r>
                      <a:r>
                        <a:rPr lang="ru-RU" sz="700" u="none" strike="noStrike" dirty="0">
                          <a:effectLst/>
                        </a:rPr>
                        <a:t>-Ключи; </a:t>
                      </a:r>
                      <a:r>
                        <a:rPr lang="ru-RU" sz="700" u="none" strike="noStrike" dirty="0" err="1">
                          <a:effectLst/>
                        </a:rPr>
                        <a:t>г.Закаменск</a:t>
                      </a:r>
                      <a:r>
                        <a:rPr lang="ru-RU" sz="700" u="none" strike="noStrike" dirty="0">
                          <a:effectLst/>
                        </a:rPr>
                        <a:t>; </a:t>
                      </a:r>
                      <a:r>
                        <a:rPr lang="ru-RU" sz="700" u="none" strike="noStrike" dirty="0" err="1">
                          <a:effectLst/>
                        </a:rPr>
                        <a:t>п.Саган-Нур</a:t>
                      </a:r>
                      <a:r>
                        <a:rPr lang="ru-RU" sz="700" u="none" strike="noStrike" dirty="0">
                          <a:effectLst/>
                        </a:rPr>
                        <a:t>; </a:t>
                      </a:r>
                      <a:r>
                        <a:rPr lang="ru-RU" sz="700" u="none" strike="noStrike" dirty="0" err="1">
                          <a:effectLst/>
                        </a:rPr>
                        <a:t>пгт.Джида</a:t>
                      </a:r>
                      <a:r>
                        <a:rPr lang="ru-RU" sz="700" u="none" strike="noStrike" dirty="0">
                          <a:effectLst/>
                        </a:rPr>
                        <a:t>.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 err="1">
                          <a:effectLst/>
                        </a:rPr>
                        <a:t>п.Калашниково</a:t>
                      </a:r>
                      <a:r>
                        <a:rPr lang="ru-RU" sz="700" u="none" strike="noStrike" dirty="0">
                          <a:effectLst/>
                        </a:rPr>
                        <a:t>.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21925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Республика Карелия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 err="1">
                          <a:effectLst/>
                        </a:rPr>
                        <a:t>г.Кондопога</a:t>
                      </a:r>
                      <a:r>
                        <a:rPr lang="ru-RU" sz="700" u="none" strike="noStrike" dirty="0">
                          <a:effectLst/>
                        </a:rPr>
                        <a:t>; </a:t>
                      </a:r>
                      <a:r>
                        <a:rPr lang="ru-RU" sz="700" u="none" strike="noStrike" dirty="0" err="1">
                          <a:effectLst/>
                        </a:rPr>
                        <a:t>г.Костомукша</a:t>
                      </a:r>
                      <a:r>
                        <a:rPr lang="ru-RU" sz="700" u="none" strike="noStrike" dirty="0">
                          <a:effectLst/>
                        </a:rPr>
                        <a:t>; </a:t>
                      </a:r>
                      <a:r>
                        <a:rPr lang="ru-RU" sz="700" u="none" strike="noStrike" dirty="0" err="1">
                          <a:effectLst/>
                        </a:rPr>
                        <a:t>г.Лахденпохья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г.Питкяранта</a:t>
                      </a:r>
                      <a:r>
                        <a:rPr lang="ru-RU" sz="700" u="none" strike="noStrike" dirty="0">
                          <a:effectLst/>
                        </a:rPr>
                        <a:t>; </a:t>
                      </a:r>
                      <a:r>
                        <a:rPr lang="ru-RU" sz="700" u="none" strike="noStrike" dirty="0" err="1">
                          <a:effectLst/>
                        </a:rPr>
                        <a:t>г.Сегежа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г.Суоярви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пгт.Пиндуши</a:t>
                      </a:r>
                      <a:r>
                        <a:rPr lang="ru-RU" sz="700" u="none" strike="noStrike" dirty="0">
                          <a:effectLst/>
                        </a:rPr>
                        <a:t>,  </a:t>
                      </a:r>
                      <a:r>
                        <a:rPr lang="ru-RU" sz="700" u="none" strike="noStrike" dirty="0" err="1">
                          <a:effectLst/>
                        </a:rPr>
                        <a:t>пгт.Надвоицы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пгт.Вяртсиля</a:t>
                      </a:r>
                      <a:r>
                        <a:rPr lang="ru-RU" sz="700" u="none" strike="noStrike" dirty="0">
                          <a:effectLst/>
                        </a:rPr>
                        <a:t>.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Томская область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 err="1">
                          <a:effectLst/>
                        </a:rPr>
                        <a:t>г.Северск</a:t>
                      </a:r>
                      <a:r>
                        <a:rPr lang="ru-RU" sz="700" u="none" strike="noStrike" dirty="0">
                          <a:effectLst/>
                        </a:rPr>
                        <a:t> (ЗАТО);  </a:t>
                      </a:r>
                      <a:r>
                        <a:rPr lang="ru-RU" sz="700" u="none" strike="noStrike" dirty="0" err="1">
                          <a:effectLst/>
                        </a:rPr>
                        <a:t>г.Стрежевой</a:t>
                      </a:r>
                      <a:r>
                        <a:rPr lang="ru-RU" sz="700" u="none" strike="noStrike" dirty="0">
                          <a:effectLst/>
                        </a:rPr>
                        <a:t>.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12988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Республика Коми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 err="1">
                          <a:effectLst/>
                        </a:rPr>
                        <a:t>г.Воркута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г.Инта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г.Емва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пгт.Жешарт</a:t>
                      </a:r>
                      <a:r>
                        <a:rPr lang="ru-RU" sz="700" u="none" strike="noStrike" dirty="0">
                          <a:effectLst/>
                        </a:rPr>
                        <a:t>.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Удмуртская  Республика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г.Воткинск;  г.Глазов;  г.Сарапул.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21925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Республика  Мордовия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пгт.Атяшево;  пгт.Кадошкино; пгт.Комсомольский; пгт.Рузаевка;  пгт.Тургенево; пгт.Умет.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Хабаровский край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 err="1">
                          <a:effectLst/>
                        </a:rPr>
                        <a:t>р.п</a:t>
                      </a:r>
                      <a:r>
                        <a:rPr lang="ru-RU" sz="700" u="none" strike="noStrike" dirty="0">
                          <a:effectLst/>
                        </a:rPr>
                        <a:t>. Чегдомын.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43393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Республика Саха (Якутия)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г.Мирный; г.Ленск;  п.Чернышевский;  п.Светлый; п.Джебарики-Хая;  п.Звездочка;  п.Солнечный;    п.Мохсоголлох; п.Нижний Куранах;  п.Кысыл-Сыр;  п.Серебряный Бор; п.Хани;  п.Витим; п.Депутатский; г.Нерюнгри.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Ханты-Мансийский автономный округ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 err="1">
                          <a:effectLst/>
                        </a:rPr>
                        <a:t>г.Сургут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г.Нижневартовск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г.Нефтеюганск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г.Когалым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г.Мегион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г.Нягань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г.Радужный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г.Урай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г.Лангепас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г.Покачи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пгт.Пойковский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пгт.Излучинск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п.Горноправдинск</a:t>
                      </a:r>
                      <a:r>
                        <a:rPr lang="ru-RU" sz="700" u="none" strike="noStrike" dirty="0">
                          <a:effectLst/>
                        </a:rPr>
                        <a:t>; </a:t>
                      </a:r>
                      <a:r>
                        <a:rPr lang="ru-RU" sz="700" u="none" strike="noStrike" dirty="0" err="1">
                          <a:effectLst/>
                        </a:rPr>
                        <a:t>пгт.Новоаганск</a:t>
                      </a:r>
                      <a:r>
                        <a:rPr lang="ru-RU" sz="700" u="none" strike="noStrike" dirty="0">
                          <a:effectLst/>
                        </a:rPr>
                        <a:t>.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32659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Республика  Татарстан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г.Елабуга; г.Зеленодольск; пгт.Камские Поляны; г.Менделеевск; г.Набережные Челны;  г.Нижнекамск;  г.Чистополь.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Челябинская область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 err="1">
                          <a:effectLst/>
                        </a:rPr>
                        <a:t>г.Аша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г.Верхний</a:t>
                      </a:r>
                      <a:r>
                        <a:rPr lang="ru-RU" sz="700" u="none" strike="noStrike" dirty="0">
                          <a:effectLst/>
                        </a:rPr>
                        <a:t> Уфалей;  </a:t>
                      </a:r>
                      <a:r>
                        <a:rPr lang="ru-RU" sz="700" u="none" strike="noStrike" dirty="0" err="1">
                          <a:effectLst/>
                        </a:rPr>
                        <a:t>г.Карабаш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г.Магнитогорск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г.Миасс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г.Нязепетровск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г.Сатка</a:t>
                      </a:r>
                      <a:r>
                        <a:rPr lang="ru-RU" sz="700" u="none" strike="noStrike" dirty="0">
                          <a:effectLst/>
                        </a:rPr>
                        <a:t>; </a:t>
                      </a:r>
                      <a:r>
                        <a:rPr lang="ru-RU" sz="700" u="none" strike="noStrike" dirty="0" err="1">
                          <a:effectLst/>
                        </a:rPr>
                        <a:t>г.Усть</a:t>
                      </a:r>
                      <a:r>
                        <a:rPr lang="ru-RU" sz="700" u="none" strike="noStrike" dirty="0">
                          <a:effectLst/>
                        </a:rPr>
                        <a:t>-Катав; </a:t>
                      </a:r>
                      <a:r>
                        <a:rPr lang="ru-RU" sz="700" u="none" strike="noStrike" dirty="0" err="1">
                          <a:effectLst/>
                        </a:rPr>
                        <a:t>г.Озерск</a:t>
                      </a:r>
                      <a:r>
                        <a:rPr lang="ru-RU" sz="700" u="none" strike="noStrike" dirty="0">
                          <a:effectLst/>
                        </a:rPr>
                        <a:t> (ЗАТО); </a:t>
                      </a:r>
                      <a:r>
                        <a:rPr lang="ru-RU" sz="700" u="none" strike="noStrike" dirty="0" err="1">
                          <a:effectLst/>
                        </a:rPr>
                        <a:t>г.Снежинск</a:t>
                      </a:r>
                      <a:r>
                        <a:rPr lang="ru-RU" sz="700" u="none" strike="noStrike" dirty="0">
                          <a:effectLst/>
                        </a:rPr>
                        <a:t> (ЗАТО); </a:t>
                      </a:r>
                      <a:r>
                        <a:rPr lang="ru-RU" sz="700" u="none" strike="noStrike" dirty="0" err="1">
                          <a:effectLst/>
                        </a:rPr>
                        <a:t>г.Трехгорный</a:t>
                      </a:r>
                      <a:r>
                        <a:rPr lang="ru-RU" sz="700" u="none" strike="noStrike" dirty="0">
                          <a:effectLst/>
                        </a:rPr>
                        <a:t> (ЗАТО); </a:t>
                      </a:r>
                      <a:r>
                        <a:rPr lang="ru-RU" sz="700" u="none" strike="noStrike" dirty="0" err="1">
                          <a:effectLst/>
                        </a:rPr>
                        <a:t>г.Бакал</a:t>
                      </a:r>
                      <a:r>
                        <a:rPr lang="ru-RU" sz="700" u="none" strike="noStrike" dirty="0">
                          <a:effectLst/>
                        </a:rPr>
                        <a:t>.    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24311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Республика Хакассия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г.Абаза; г.Саяногороск; г.Сорск; пгт.Вершина Тёи; с.Туим; г.Черногорск.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Чувашская  Республика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 err="1">
                          <a:effectLst/>
                        </a:rPr>
                        <a:t>г.Алатырь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г.Канаш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г.Мариинский</a:t>
                      </a:r>
                      <a:r>
                        <a:rPr lang="ru-RU" sz="700" u="none" strike="noStrike" dirty="0">
                          <a:effectLst/>
                        </a:rPr>
                        <a:t> Посад;  </a:t>
                      </a:r>
                      <a:r>
                        <a:rPr lang="ru-RU" sz="700" u="none" strike="noStrike" dirty="0" err="1">
                          <a:effectLst/>
                        </a:rPr>
                        <a:t>г.Новочебоксарск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г.Шумерля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г.Ядрин</a:t>
                      </a:r>
                      <a:r>
                        <a:rPr lang="ru-RU" sz="700" u="none" strike="noStrike" dirty="0">
                          <a:effectLst/>
                        </a:rPr>
                        <a:t>.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21925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Ростовская область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г.Донецк; г.Зверево; г.Гуково.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Ямало-Ненецкий автономный округ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 err="1">
                          <a:effectLst/>
                        </a:rPr>
                        <a:t>г.Губкинский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г.Надым</a:t>
                      </a:r>
                      <a:r>
                        <a:rPr lang="ru-RU" sz="700" u="none" strike="noStrike" dirty="0">
                          <a:effectLst/>
                        </a:rPr>
                        <a:t>;  </a:t>
                      </a:r>
                      <a:r>
                        <a:rPr lang="ru-RU" sz="700" u="none" strike="noStrike" dirty="0" err="1">
                          <a:effectLst/>
                        </a:rPr>
                        <a:t>г.Новый</a:t>
                      </a:r>
                      <a:r>
                        <a:rPr lang="ru-RU" sz="700" u="none" strike="noStrike" dirty="0">
                          <a:effectLst/>
                        </a:rPr>
                        <a:t> Уренгой;  </a:t>
                      </a:r>
                      <a:r>
                        <a:rPr lang="ru-RU" sz="700" u="none" strike="noStrike" dirty="0" err="1">
                          <a:effectLst/>
                        </a:rPr>
                        <a:t>г.Ноябрьск</a:t>
                      </a:r>
                      <a:r>
                        <a:rPr lang="ru-RU" sz="700" u="none" strike="noStrike" dirty="0">
                          <a:effectLst/>
                        </a:rPr>
                        <a:t>.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21925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Самарская область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г.Тольятти;  г.Похвистнево;  г.Октябрьск;  г.Чапаевск;  пгт.Нефтегорск;  пгт.Балашейка.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Ярославская область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г.Гаврилов-Ям;  г.Тутаев;  с.п.Константиновское; с.п.Песочное;  с.п.Поречье-Рыбное;  с.п.Семибратово;  г.Ростов.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12988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Саратовская область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г.Вольск.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1913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700" b="1" u="none" strike="noStrike" dirty="0">
                          <a:effectLst/>
                        </a:rPr>
                        <a:t>Регионы реализации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25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700" b="1" u="none" strike="noStrike" dirty="0">
                          <a:effectLst/>
                        </a:rPr>
                        <a:t>Регион (Субъект Российской Федерации)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700" b="1" u="none" strike="noStrike" dirty="0">
                          <a:effectLst/>
                        </a:rPr>
                        <a:t>Наименование населенного пункта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700" b="1" u="none" strike="noStrike" dirty="0">
                          <a:effectLst/>
                        </a:rPr>
                        <a:t>Регион (Субъект Российской Федерации)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700" b="1" u="none" strike="noStrike" dirty="0">
                          <a:effectLst/>
                        </a:rPr>
                        <a:t>Наименование населенного пункта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11191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Республика </a:t>
                      </a:r>
                      <a:r>
                        <a:rPr lang="ru-RU" sz="700" u="none" strike="noStrike" dirty="0" smtClean="0">
                          <a:effectLst/>
                        </a:rPr>
                        <a:t>Калмыкия 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Все населенные пункты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Чеченская </a:t>
                      </a:r>
                      <a:r>
                        <a:rPr lang="ru-RU" sz="700" u="none" strike="noStrike" dirty="0" smtClean="0">
                          <a:effectLst/>
                        </a:rPr>
                        <a:t>Республика 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Все населенные пункты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11191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Республика </a:t>
                      </a:r>
                      <a:r>
                        <a:rPr lang="ru-RU" sz="700" u="none" strike="noStrike" dirty="0" smtClean="0">
                          <a:effectLst/>
                        </a:rPr>
                        <a:t>Дагестан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Все населенные пункты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Республика </a:t>
                      </a:r>
                      <a:r>
                        <a:rPr lang="ru-RU" sz="700" u="none" strike="noStrike" dirty="0" smtClean="0">
                          <a:effectLst/>
                        </a:rPr>
                        <a:t>Тыва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Все населенные пункты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21925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Кабардино-Балкарская </a:t>
                      </a:r>
                      <a:r>
                        <a:rPr lang="ru-RU" sz="700" u="none" strike="noStrike" dirty="0" smtClean="0">
                          <a:effectLst/>
                        </a:rPr>
                        <a:t>Республика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Все населенные пункты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Забайкальский </a:t>
                      </a:r>
                      <a:r>
                        <a:rPr lang="ru-RU" sz="700" u="none" strike="noStrike" dirty="0" smtClean="0">
                          <a:effectLst/>
                        </a:rPr>
                        <a:t>край 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Все населенные пункты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21925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Карачаево-Черкесская </a:t>
                      </a:r>
                      <a:r>
                        <a:rPr lang="ru-RU" sz="700" u="none" strike="noStrike" dirty="0" smtClean="0">
                          <a:effectLst/>
                        </a:rPr>
                        <a:t>Республика 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Все населенные пункты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rowSpan="2" grid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Чукотский </a:t>
                      </a:r>
                      <a:r>
                        <a:rPr lang="ru-RU" sz="700" u="none" strike="noStrike" dirty="0" smtClean="0">
                          <a:effectLst/>
                        </a:rPr>
                        <a:t>АО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Все населенные пункты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</a:tr>
              <a:tr h="21925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Республика Северная Осетия – </a:t>
                      </a:r>
                      <a:r>
                        <a:rPr lang="ru-RU" sz="700" u="none" strike="noStrike" dirty="0" smtClean="0">
                          <a:effectLst/>
                        </a:rPr>
                        <a:t>Алания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Все населенные пункты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44" marR="4544" marT="4544" marB="0" anchor="b"/>
                </a:tc>
              </a:tr>
              <a:tr h="111913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700" b="1" u="none" strike="noStrike" dirty="0">
                          <a:effectLst/>
                        </a:rPr>
                        <a:t>Территории, пострадавшие от чрезвычайных ситуаций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25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700" b="1" u="none" strike="noStrike" dirty="0">
                          <a:effectLst/>
                        </a:rPr>
                        <a:t>Регион (Субъект Российской Федерации)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700" b="1" u="none" strike="noStrike" dirty="0">
                          <a:effectLst/>
                        </a:rPr>
                        <a:t>Наименование населенного пункта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rowSpan="2" gridSpan="3"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 dirty="0">
                          <a:effectLst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44" marR="4544" marT="4544" marB="0" anchor="b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191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>
                          <a:effectLst/>
                        </a:rPr>
                        <a:t>Краснодарского края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700" u="none" strike="noStrike" dirty="0">
                          <a:effectLst/>
                        </a:rPr>
                        <a:t>г. Крымск, г. Новороссийск и г. Геленджик 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44" marR="4544" marT="4544" marB="0" anchor="ctr"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059832" y="583813"/>
            <a:ext cx="5976664" cy="433791"/>
          </a:xfrm>
          <a:prstGeom prst="rect">
            <a:avLst/>
          </a:prstGeom>
          <a:extLst/>
        </p:spPr>
        <p:txBody>
          <a:bodyPr/>
          <a:lstStyle>
            <a:lvl1pPr marL="0" indent="0" algn="r">
              <a:defRPr sz="1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9pPr>
          </a:lstStyle>
          <a:p>
            <a:r>
              <a:rPr lang="ru-RU" sz="1200" dirty="0" smtClean="0"/>
              <a:t>Перечень</a:t>
            </a:r>
            <a:r>
              <a:rPr lang="en-US" sz="1200" dirty="0" smtClean="0"/>
              <a:t> </a:t>
            </a:r>
            <a:r>
              <a:rPr lang="ru-RU" sz="1200" dirty="0" err="1" smtClean="0"/>
              <a:t>монопрофильных</a:t>
            </a:r>
            <a:r>
              <a:rPr lang="ru-RU" sz="1200" dirty="0" smtClean="0"/>
              <a:t> </a:t>
            </a:r>
            <a:r>
              <a:rPr lang="ru-RU" sz="1200" dirty="0"/>
              <a:t>населенных пунктов </a:t>
            </a:r>
            <a:r>
              <a:rPr lang="ru-RU" sz="1200" dirty="0" smtClean="0"/>
              <a:t>(моногородов),  </a:t>
            </a:r>
            <a:r>
              <a:rPr lang="ru-RU" sz="1200" dirty="0"/>
              <a:t>регионов </a:t>
            </a:r>
            <a:r>
              <a:rPr lang="ru-RU" sz="1200" dirty="0" smtClean="0"/>
              <a:t>реализации и территорий, пострадавших от чрезвычайных ситуаций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492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589640" cy="288032"/>
          </a:xfrm>
        </p:spPr>
        <p:txBody>
          <a:bodyPr/>
          <a:lstStyle/>
          <a:p>
            <a:pPr marL="0" indent="0" algn="r"/>
            <a:r>
              <a:rPr lang="ru-RU" sz="1600" b="1" dirty="0" smtClean="0"/>
              <a:t>Перечень </a:t>
            </a:r>
            <a:r>
              <a:rPr lang="ru-RU" sz="1600" b="1" dirty="0"/>
              <a:t>видов </a:t>
            </a:r>
            <a:r>
              <a:rPr lang="ru-RU" sz="1600" b="1" dirty="0" smtClean="0"/>
              <a:t>спецтехники*, </a:t>
            </a:r>
            <a:r>
              <a:rPr lang="ru-RU" sz="1600" b="1" dirty="0"/>
              <a:t>приобретаемых за счет средств ОАО «МСП </a:t>
            </a:r>
            <a:r>
              <a:rPr lang="ru-RU" sz="1600" b="1" dirty="0" smtClean="0"/>
              <a:t>БАНК»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200" b="1" dirty="0"/>
              <a:t> 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BC3AB-5469-4B1A-A294-73A2A3F67F77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46856" y="6165304"/>
            <a:ext cx="8229600" cy="252028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l"/>
            <a:r>
              <a:rPr lang="ru-RU" sz="800" b="1" dirty="0" smtClean="0">
                <a:solidFill>
                  <a:schemeClr val="bg1"/>
                </a:solidFill>
              </a:rPr>
              <a:t>* - отнесение </a:t>
            </a:r>
            <a:r>
              <a:rPr lang="ru-RU" sz="800" b="1" dirty="0">
                <a:solidFill>
                  <a:schemeClr val="bg1"/>
                </a:solidFill>
              </a:rPr>
              <a:t>предмета лизинга к спецтехнике, приобретаемой Лизинговой компанией для последующей передачи в лизинг, должно подтверждаться сведениями в ПТС или ПСМ</a:t>
            </a:r>
          </a:p>
          <a:p>
            <a:pPr algn="l"/>
            <a:r>
              <a:rPr lang="ru-RU" sz="1100" dirty="0" smtClean="0"/>
              <a:t> </a:t>
            </a:r>
            <a:endParaRPr lang="ru-RU" sz="11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2606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/>
              <a:t>Приложение </a:t>
            </a:r>
            <a:r>
              <a:rPr lang="en-US" b="1" dirty="0" smtClean="0"/>
              <a:t>3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543375042"/>
              </p:ext>
            </p:extLst>
          </p:nvPr>
        </p:nvGraphicFramePr>
        <p:xfrm>
          <a:off x="107504" y="1352228"/>
          <a:ext cx="892899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4802867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пециальное оформление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Специальное оформление">
  <a:themeElements>
    <a:clrScheme name="2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14620</TotalTime>
  <Words>3368</Words>
  <Application>Microsoft Office PowerPoint</Application>
  <PresentationFormat>Экран (4:3)</PresentationFormat>
  <Paragraphs>461</Paragraphs>
  <Slides>10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Оформление по умолчанию</vt:lpstr>
      <vt:lpstr>Специальное оформление</vt:lpstr>
      <vt:lpstr>2_Специальное оформление</vt:lpstr>
      <vt:lpstr>1_Специальное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 </vt:lpstr>
      <vt:lpstr> </vt:lpstr>
      <vt:lpstr>Перечень видов спецтехники*, приобретаемых за счет средств ОАО «МСП БАНК»  </vt:lpstr>
      <vt:lpstr> 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dubovskiy.d</dc:creator>
  <cp:lastModifiedBy>Грудько Екатерина Александровна</cp:lastModifiedBy>
  <cp:revision>996</cp:revision>
  <cp:lastPrinted>2013-02-25T13:16:51Z</cp:lastPrinted>
  <dcterms:created xsi:type="dcterms:W3CDTF">2011-06-28T17:14:56Z</dcterms:created>
  <dcterms:modified xsi:type="dcterms:W3CDTF">2013-05-24T11:00:23Z</dcterms:modified>
</cp:coreProperties>
</file>